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0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x="18288000" cy="10287000"/>
  <p:notesSz cx="6858000" cy="9144000"/>
  <p:embeddedFontLst>
    <p:embeddedFont>
      <p:font typeface="Public Sans" charset="1" panose="00000000000000000000"/>
      <p:regular r:id="rId105"/>
    </p:embeddedFont>
    <p:embeddedFont>
      <p:font typeface="Public Sans Bold" charset="1" panose="00000000000000000000"/>
      <p:regular r:id="rId106"/>
    </p:embeddedFont>
    <p:embeddedFont>
      <p:font typeface="Public Sans Italics" charset="1" panose="00000000000000000000"/>
      <p:regular r:id="rId110"/>
    </p:embeddedFont>
    <p:embeddedFont>
      <p:font typeface="Public Sans Bold Italics" charset="1" panose="00000000000000000000"/>
      <p:regular r:id="rId1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fonts/font105.fntdata" Type="http://schemas.openxmlformats.org/officeDocument/2006/relationships/font"/><Relationship Id="rId106" Target="fonts/font106.fntdata" Type="http://schemas.openxmlformats.org/officeDocument/2006/relationships/font"/><Relationship Id="rId107" Target="notesMasters/notesMaster1.xml" Type="http://schemas.openxmlformats.org/officeDocument/2006/relationships/notesMaster"/><Relationship Id="rId108" Target="theme/theme2.xml" Type="http://schemas.openxmlformats.org/officeDocument/2006/relationships/theme"/><Relationship Id="rId109" Target="notesSlides/notesSlide1.xml" Type="http://schemas.openxmlformats.org/officeDocument/2006/relationships/notesSlide"/><Relationship Id="rId11" Target="slides/slide6.xml" Type="http://schemas.openxmlformats.org/officeDocument/2006/relationships/slide"/><Relationship Id="rId110" Target="fonts/font110.fntdata" Type="http://schemas.openxmlformats.org/officeDocument/2006/relationships/font"/><Relationship Id="rId111" Target="fonts/font111.fntdata" Type="http://schemas.openxmlformats.org/officeDocument/2006/relationships/font"/><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72.pn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73.pn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74.png" Type="http://schemas.openxmlformats.org/officeDocument/2006/relationships/image"/><Relationship Id="rId12" Target="../media/image75.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76.png" Type="http://schemas.openxmlformats.org/officeDocument/2006/relationships/image"/><Relationship Id="rId12" Target="../media/image77.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78.png" Type="http://schemas.openxmlformats.org/officeDocument/2006/relationships/image"/><Relationship Id="rId12" Target="../media/image79.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80.png" Type="http://schemas.openxmlformats.org/officeDocument/2006/relationships/image"/><Relationship Id="rId12" Target="../media/image81.pn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82.pn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83.png" Type="http://schemas.openxmlformats.org/officeDocument/2006/relationships/image"/><Relationship Id="rId14" Target="../media/image84.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87.png" Type="http://schemas.openxmlformats.org/officeDocument/2006/relationships/image"/><Relationship Id="rId14" Target="../media/image88.png" Type="http://schemas.openxmlformats.org/officeDocument/2006/relationships/image"/><Relationship Id="rId15" Target="../media/image89.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0.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25.png" Type="http://schemas.openxmlformats.org/officeDocument/2006/relationships/image"/><Relationship Id="rId15" Target="../media/image26.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1.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2.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3.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4.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5.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6.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7.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8.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99.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0.png" Type="http://schemas.openxmlformats.org/officeDocument/2006/relationships/image"/><Relationship Id="rId14" Target="../media/image101.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15" Target="../media/image31.png" Type="http://schemas.openxmlformats.org/officeDocument/2006/relationships/image"/><Relationship Id="rId16" Target="../media/image32.svg" Type="http://schemas.openxmlformats.org/officeDocument/2006/relationships/image"/><Relationship Id="rId17" Target="../media/image33.png" Type="http://schemas.openxmlformats.org/officeDocument/2006/relationships/image"/><Relationship Id="rId18" Target="../media/image34.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2.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3.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4.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5.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6.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85.png" Type="http://schemas.openxmlformats.org/officeDocument/2006/relationships/image"/><Relationship Id="rId13" Target="../media/image86.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10.png" Type="http://schemas.openxmlformats.org/officeDocument/2006/relationships/image"/><Relationship Id="rId17" Target="../media/image11.svg" Type="http://schemas.openxmlformats.org/officeDocument/2006/relationships/image"/><Relationship Id="rId18" Target="../media/image21.png" Type="http://schemas.openxmlformats.org/officeDocument/2006/relationships/image"/><Relationship Id="rId19" Target="../media/image22.svg" Type="http://schemas.openxmlformats.org/officeDocument/2006/relationships/image"/><Relationship Id="rId2" Target="../notesSlides/notesSlide1.xml" Type="http://schemas.openxmlformats.org/officeDocument/2006/relationships/notesSlide"/><Relationship Id="rId20" Target="../media/image16.png" Type="http://schemas.openxmlformats.org/officeDocument/2006/relationships/image"/><Relationship Id="rId21" Target="../media/image17.svg" Type="http://schemas.openxmlformats.org/officeDocument/2006/relationships/imag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7.png" Type="http://schemas.openxmlformats.org/officeDocument/2006/relationships/image"/><Relationship Id="rId7" Target="../media/image108.png" Type="http://schemas.openxmlformats.org/officeDocument/2006/relationships/image"/><Relationship Id="rId8" Target="../media/image109.png" Type="http://schemas.openxmlformats.org/officeDocument/2006/relationships/image"/><Relationship Id="rId9" Target="../media/image11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111.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12.png" Type="http://schemas.openxmlformats.org/officeDocument/2006/relationships/image"/><Relationship Id="rId2" Target="../media/image1.jpe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13.png" Type="http://schemas.openxmlformats.org/officeDocument/2006/relationships/image"/><Relationship Id="rId2" Target="../media/image1.jpe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39.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1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13.png" Type="http://schemas.openxmlformats.org/officeDocument/2006/relationships/image"/><Relationship Id="rId2" Target="../media/image1.jpe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13.png" Type="http://schemas.openxmlformats.org/officeDocument/2006/relationships/image"/><Relationship Id="rId2" Target="../media/image1.jpe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13.png" Type="http://schemas.openxmlformats.org/officeDocument/2006/relationships/image"/><Relationship Id="rId2" Target="../media/image1.jpe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14.png" Type="http://schemas.openxmlformats.org/officeDocument/2006/relationships/image"/><Relationship Id="rId2" Target="../media/image1.jpe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115.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4.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16.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17.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40.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10.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18.png" Type="http://schemas.openxmlformats.org/officeDocument/2006/relationships/image"/><Relationship Id="rId14" Target="../media/image119.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20.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21.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22.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23.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24.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25.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26.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27.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43.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25.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28.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29.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30.png" Type="http://schemas.openxmlformats.org/officeDocument/2006/relationships/image"/><Relationship Id="rId14" Target="../media/image131.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32.png" Type="http://schemas.openxmlformats.org/officeDocument/2006/relationships/image"/><Relationship Id="rId14" Target="../media/image133.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34.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35.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36.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37.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38.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27.png" Type="http://schemas.openxmlformats.org/officeDocument/2006/relationships/image"/><Relationship Id="rId14" Target="../media/image28.svg" Type="http://schemas.openxmlformats.org/officeDocument/2006/relationships/image"/><Relationship Id="rId15" Target="../media/image10.png" Type="http://schemas.openxmlformats.org/officeDocument/2006/relationships/image"/><Relationship Id="rId16" Target="../media/image11.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25.png" Type="http://schemas.openxmlformats.org/officeDocument/2006/relationships/image"/><Relationship Id="rId2" Target="../media/image1.jpeg" Type="http://schemas.openxmlformats.org/officeDocument/2006/relationships/image"/><Relationship Id="rId20" Target="../media/image26.svg" Type="http://schemas.openxmlformats.org/officeDocument/2006/relationships/image"/><Relationship Id="rId21" Target="../media/image54.png" Type="http://schemas.openxmlformats.org/officeDocument/2006/relationships/image"/><Relationship Id="rId22" Target="../media/image55.svg" Type="http://schemas.openxmlformats.org/officeDocument/2006/relationships/image"/><Relationship Id="rId23" Target="../media/image56.png" Type="http://schemas.openxmlformats.org/officeDocument/2006/relationships/image"/><Relationship Id="rId24" Target="../media/image57.svg" Type="http://schemas.openxmlformats.org/officeDocument/2006/relationships/image"/><Relationship Id="rId25" Target="../media/image58.png" Type="http://schemas.openxmlformats.org/officeDocument/2006/relationships/image"/><Relationship Id="rId26" Target="../media/image59.svg" Type="http://schemas.openxmlformats.org/officeDocument/2006/relationships/image"/><Relationship Id="rId27" Target="../media/image60.png" Type="http://schemas.openxmlformats.org/officeDocument/2006/relationships/image"/><Relationship Id="rId28" Target="../media/image61.svg" Type="http://schemas.openxmlformats.org/officeDocument/2006/relationships/image"/><Relationship Id="rId29" Target="../media/image62.png" Type="http://schemas.openxmlformats.org/officeDocument/2006/relationships/image"/><Relationship Id="rId3" Target="../media/image44.png" Type="http://schemas.openxmlformats.org/officeDocument/2006/relationships/image"/><Relationship Id="rId30" Target="../media/image63.sv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39.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40.png" Type="http://schemas.openxmlformats.org/officeDocument/2006/relationships/image"/><Relationship Id="rId2" Target="../media/image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85.png" Type="http://schemas.openxmlformats.org/officeDocument/2006/relationships/image"/><Relationship Id="rId12" Target="../media/image86.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15" Target="../media/image10.png" Type="http://schemas.openxmlformats.org/officeDocument/2006/relationships/image"/><Relationship Id="rId16" Target="../media/image11.svg" Type="http://schemas.openxmlformats.org/officeDocument/2006/relationships/image"/><Relationship Id="rId17" Target="../media/image21.png" Type="http://schemas.openxmlformats.org/officeDocument/2006/relationships/image"/><Relationship Id="rId18" Target="../media/image22.svg" Type="http://schemas.openxmlformats.org/officeDocument/2006/relationships/image"/><Relationship Id="rId19" Target="../media/image16.png" Type="http://schemas.openxmlformats.org/officeDocument/2006/relationships/image"/><Relationship Id="rId2" Target="../media/image1.jpeg" Type="http://schemas.openxmlformats.org/officeDocument/2006/relationships/image"/><Relationship Id="rId20" Target="../media/image17.sv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41.png" Type="http://schemas.openxmlformats.org/officeDocument/2006/relationships/image"/><Relationship Id="rId6" Target="../media/image142.png" Type="http://schemas.openxmlformats.org/officeDocument/2006/relationships/image"/><Relationship Id="rId7" Target="../media/image109.png" Type="http://schemas.openxmlformats.org/officeDocument/2006/relationships/image"/><Relationship Id="rId8" Target="../media/image110.svg" Type="http://schemas.openxmlformats.org/officeDocument/2006/relationships/image"/><Relationship Id="rId9" Target="../media/image27.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43.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44.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45.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46.png" Type="http://schemas.openxmlformats.org/officeDocument/2006/relationships/image"/><Relationship Id="rId14" Target="../media/image147.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48.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49.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50.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66.png" Type="http://schemas.openxmlformats.org/officeDocument/2006/relationships/image"/><Relationship Id="rId12" Target="../media/image67.svg" Type="http://schemas.openxmlformats.org/officeDocument/2006/relationships/image"/><Relationship Id="rId13" Target="../media/image68.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10.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85.png" Type="http://schemas.openxmlformats.org/officeDocument/2006/relationships/image"/><Relationship Id="rId12" Target="../media/image86.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15" Target="../media/image10.png" Type="http://schemas.openxmlformats.org/officeDocument/2006/relationships/image"/><Relationship Id="rId16" Target="../media/image11.svg" Type="http://schemas.openxmlformats.org/officeDocument/2006/relationships/image"/><Relationship Id="rId17" Target="../media/image21.png" Type="http://schemas.openxmlformats.org/officeDocument/2006/relationships/image"/><Relationship Id="rId18" Target="../media/image22.svg" Type="http://schemas.openxmlformats.org/officeDocument/2006/relationships/image"/><Relationship Id="rId19" Target="../media/image16.png" Type="http://schemas.openxmlformats.org/officeDocument/2006/relationships/image"/><Relationship Id="rId2" Target="../media/image1.jpeg" Type="http://schemas.openxmlformats.org/officeDocument/2006/relationships/image"/><Relationship Id="rId20" Target="../media/image17.sv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51.png" Type="http://schemas.openxmlformats.org/officeDocument/2006/relationships/image"/><Relationship Id="rId6" Target="../media/image152.png" Type="http://schemas.openxmlformats.org/officeDocument/2006/relationships/image"/><Relationship Id="rId7" Target="../media/image109.png" Type="http://schemas.openxmlformats.org/officeDocument/2006/relationships/image"/><Relationship Id="rId8" Target="../media/image110.svg" Type="http://schemas.openxmlformats.org/officeDocument/2006/relationships/image"/><Relationship Id="rId9" Target="../media/image27.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53.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54.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55.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56.png" Type="http://schemas.openxmlformats.org/officeDocument/2006/relationships/image"/><Relationship Id="rId14" Target="../media/image157.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58.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58.png" Type="http://schemas.openxmlformats.org/officeDocument/2006/relationships/image"/><Relationship Id="rId14" Target="../media/image159.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60.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60.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66.png" Type="http://schemas.openxmlformats.org/officeDocument/2006/relationships/image"/><Relationship Id="rId12" Target="../media/image67.svg" Type="http://schemas.openxmlformats.org/officeDocument/2006/relationships/image"/><Relationship Id="rId13" Target="../media/image69.png" Type="http://schemas.openxmlformats.org/officeDocument/2006/relationships/image"/><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10.pn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61.png" Type="http://schemas.openxmlformats.org/officeDocument/2006/relationships/image"/><Relationship Id="rId14" Target="../media/image162.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63.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63.pn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64.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65.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66.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67.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68.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69.pn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9554503" y="5450167"/>
            <a:ext cx="11712292" cy="9739632"/>
            <a:chOff x="0" y="0"/>
            <a:chExt cx="676659" cy="562692"/>
          </a:xfrm>
        </p:grpSpPr>
        <p:sp>
          <p:nvSpPr>
            <p:cNvPr name="Freeform 4" id="4"/>
            <p:cNvSpPr/>
            <p:nvPr/>
          </p:nvSpPr>
          <p:spPr>
            <a:xfrm flipH="false" flipV="false" rot="0">
              <a:off x="0" y="0"/>
              <a:ext cx="676659" cy="562692"/>
            </a:xfrm>
            <a:custGeom>
              <a:avLst/>
              <a:gdLst/>
              <a:ahLst/>
              <a:cxnLst/>
              <a:rect r="r" b="b" t="t" l="l"/>
              <a:pathLst>
                <a:path h="562692" w="676659">
                  <a:moveTo>
                    <a:pt x="676659" y="281346"/>
                  </a:moveTo>
                  <a:lnTo>
                    <a:pt x="473459" y="562692"/>
                  </a:lnTo>
                  <a:lnTo>
                    <a:pt x="203200" y="562692"/>
                  </a:lnTo>
                  <a:lnTo>
                    <a:pt x="0" y="281346"/>
                  </a:lnTo>
                  <a:lnTo>
                    <a:pt x="203200" y="0"/>
                  </a:lnTo>
                  <a:lnTo>
                    <a:pt x="473459" y="0"/>
                  </a:lnTo>
                  <a:lnTo>
                    <a:pt x="676659" y="281346"/>
                  </a:lnTo>
                  <a:close/>
                </a:path>
              </a:pathLst>
            </a:custGeom>
            <a:solidFill>
              <a:srgbClr val="A10D00"/>
            </a:solidFill>
          </p:spPr>
        </p:sp>
        <p:sp>
          <p:nvSpPr>
            <p:cNvPr name="TextBox 5" id="5"/>
            <p:cNvSpPr txBox="true"/>
            <p:nvPr/>
          </p:nvSpPr>
          <p:spPr>
            <a:xfrm>
              <a:off x="114300" y="-57150"/>
              <a:ext cx="448059"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8217453" y="-993826"/>
            <a:ext cx="20867030" cy="10516055"/>
            <a:chOff x="0" y="0"/>
            <a:chExt cx="561152" cy="282796"/>
          </a:xfrm>
        </p:grpSpPr>
        <p:sp>
          <p:nvSpPr>
            <p:cNvPr name="Freeform 7" id="7"/>
            <p:cNvSpPr/>
            <p:nvPr/>
          </p:nvSpPr>
          <p:spPr>
            <a:xfrm flipH="false" flipV="false" rot="0">
              <a:off x="0" y="0"/>
              <a:ext cx="561152" cy="282796"/>
            </a:xfrm>
            <a:custGeom>
              <a:avLst/>
              <a:gdLst/>
              <a:ahLst/>
              <a:cxnLst/>
              <a:rect r="r" b="b" t="t" l="l"/>
              <a:pathLst>
                <a:path h="282796" w="561152">
                  <a:moveTo>
                    <a:pt x="203200" y="282796"/>
                  </a:moveTo>
                  <a:lnTo>
                    <a:pt x="357952" y="282796"/>
                  </a:lnTo>
                  <a:lnTo>
                    <a:pt x="561152" y="0"/>
                  </a:lnTo>
                  <a:lnTo>
                    <a:pt x="0" y="0"/>
                  </a:lnTo>
                  <a:lnTo>
                    <a:pt x="203200" y="282796"/>
                  </a:lnTo>
                  <a:close/>
                </a:path>
              </a:pathLst>
            </a:custGeom>
            <a:solidFill>
              <a:srgbClr val="B51F19"/>
            </a:solidFill>
            <a:ln cap="sq">
              <a:noFill/>
              <a:prstDash val="solid"/>
              <a:miter/>
            </a:ln>
          </p:spPr>
        </p:sp>
        <p:sp>
          <p:nvSpPr>
            <p:cNvPr name="TextBox 8" id="8"/>
            <p:cNvSpPr txBox="true"/>
            <p:nvPr/>
          </p:nvSpPr>
          <p:spPr>
            <a:xfrm>
              <a:off x="127000" y="-57150"/>
              <a:ext cx="307152" cy="339946"/>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1244600" y="6429375"/>
            <a:ext cx="4953000" cy="857250"/>
            <a:chOff x="0" y="0"/>
            <a:chExt cx="1304494" cy="225778"/>
          </a:xfrm>
        </p:grpSpPr>
        <p:sp>
          <p:nvSpPr>
            <p:cNvPr name="Freeform 10" id="10"/>
            <p:cNvSpPr/>
            <p:nvPr/>
          </p:nvSpPr>
          <p:spPr>
            <a:xfrm flipH="false" flipV="false" rot="0">
              <a:off x="0" y="0"/>
              <a:ext cx="1304494" cy="225778"/>
            </a:xfrm>
            <a:custGeom>
              <a:avLst/>
              <a:gdLst/>
              <a:ahLst/>
              <a:cxnLst/>
              <a:rect r="r" b="b" t="t" l="l"/>
              <a:pathLst>
                <a:path h="225778" w="1304494">
                  <a:moveTo>
                    <a:pt x="0" y="0"/>
                  </a:moveTo>
                  <a:lnTo>
                    <a:pt x="1304494" y="0"/>
                  </a:lnTo>
                  <a:lnTo>
                    <a:pt x="1304494" y="225778"/>
                  </a:lnTo>
                  <a:lnTo>
                    <a:pt x="0" y="225778"/>
                  </a:lnTo>
                  <a:close/>
                </a:path>
              </a:pathLst>
            </a:custGeom>
            <a:solidFill>
              <a:srgbClr val="B51F19"/>
            </a:solidFill>
          </p:spPr>
        </p:sp>
        <p:sp>
          <p:nvSpPr>
            <p:cNvPr name="TextBox 11" id="11"/>
            <p:cNvSpPr txBox="true"/>
            <p:nvPr/>
          </p:nvSpPr>
          <p:spPr>
            <a:xfrm>
              <a:off x="0" y="-57150"/>
              <a:ext cx="1304494" cy="282928"/>
            </a:xfrm>
            <a:prstGeom prst="rect">
              <a:avLst/>
            </a:prstGeom>
          </p:spPr>
          <p:txBody>
            <a:bodyPr anchor="ctr" rtlCol="false" tIns="50800" lIns="50800" bIns="50800" rIns="50800"/>
            <a:lstStyle/>
            <a:p>
              <a:pPr algn="ctr">
                <a:lnSpc>
                  <a:spcPts val="3499"/>
                </a:lnSpc>
              </a:pPr>
              <a:r>
                <a:rPr lang="en-US" sz="2499">
                  <a:solidFill>
                    <a:srgbClr val="FFFFFF"/>
                  </a:solidFill>
                  <a:latin typeface="Public Sans"/>
                  <a:ea typeface="Public Sans"/>
                  <a:cs typeface="Public Sans"/>
                  <a:sym typeface="Public Sans"/>
                </a:rPr>
                <a:t>Start</a:t>
              </a:r>
            </a:p>
          </p:txBody>
        </p:sp>
      </p:grpSp>
      <p:sp>
        <p:nvSpPr>
          <p:cNvPr name="Freeform 12" id="12"/>
          <p:cNvSpPr/>
          <p:nvPr/>
        </p:nvSpPr>
        <p:spPr>
          <a:xfrm flipH="false" flipV="false" rot="5400000">
            <a:off x="1423035" y="1196942"/>
            <a:ext cx="585680" cy="727142"/>
          </a:xfrm>
          <a:custGeom>
            <a:avLst/>
            <a:gdLst/>
            <a:ahLst/>
            <a:cxnLst/>
            <a:rect r="r" b="b" t="t" l="l"/>
            <a:pathLst>
              <a:path h="727142" w="585680">
                <a:moveTo>
                  <a:pt x="0" y="0"/>
                </a:moveTo>
                <a:lnTo>
                  <a:pt x="585679" y="0"/>
                </a:lnTo>
                <a:lnTo>
                  <a:pt x="585679" y="727142"/>
                </a:lnTo>
                <a:lnTo>
                  <a:pt x="0" y="7271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5400000">
            <a:off x="8437891" y="622640"/>
            <a:ext cx="8732770" cy="9479262"/>
          </a:xfrm>
          <a:custGeom>
            <a:avLst/>
            <a:gdLst/>
            <a:ahLst/>
            <a:cxnLst/>
            <a:rect r="r" b="b" t="t" l="l"/>
            <a:pathLst>
              <a:path h="9479262" w="8732770">
                <a:moveTo>
                  <a:pt x="0" y="0"/>
                </a:moveTo>
                <a:lnTo>
                  <a:pt x="8732770" y="0"/>
                </a:lnTo>
                <a:lnTo>
                  <a:pt x="8732770" y="9479261"/>
                </a:lnTo>
                <a:lnTo>
                  <a:pt x="0" y="94792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8674976" y="1064828"/>
            <a:ext cx="8421049" cy="7300805"/>
            <a:chOff x="0" y="0"/>
            <a:chExt cx="727368" cy="630606"/>
          </a:xfrm>
        </p:grpSpPr>
        <p:sp>
          <p:nvSpPr>
            <p:cNvPr name="Freeform 16" id="16"/>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9"/>
              <a:stretch>
                <a:fillRect l="0" t="-7672" r="0" b="-7672"/>
              </a:stretch>
            </a:blipFill>
            <a:ln w="142875" cap="sq">
              <a:solidFill>
                <a:srgbClr val="FFFFFF"/>
              </a:solidFill>
              <a:prstDash val="solid"/>
              <a:miter/>
            </a:ln>
          </p:spPr>
        </p:sp>
      </p:grpSp>
      <p:sp>
        <p:nvSpPr>
          <p:cNvPr name="Freeform 17" id="17"/>
          <p:cNvSpPr/>
          <p:nvPr/>
        </p:nvSpPr>
        <p:spPr>
          <a:xfrm flipH="false" flipV="false" rot="-5400000">
            <a:off x="12772130" y="5191268"/>
            <a:ext cx="4650437" cy="5047964"/>
          </a:xfrm>
          <a:custGeom>
            <a:avLst/>
            <a:gdLst/>
            <a:ahLst/>
            <a:cxnLst/>
            <a:rect r="r" b="b" t="t" l="l"/>
            <a:pathLst>
              <a:path h="5047964" w="4650437">
                <a:moveTo>
                  <a:pt x="0" y="0"/>
                </a:moveTo>
                <a:lnTo>
                  <a:pt x="4650437" y="0"/>
                </a:lnTo>
                <a:lnTo>
                  <a:pt x="4650437" y="5047964"/>
                </a:lnTo>
                <a:lnTo>
                  <a:pt x="0" y="50479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8" id="18"/>
          <p:cNvGrpSpPr/>
          <p:nvPr/>
        </p:nvGrpSpPr>
        <p:grpSpPr>
          <a:xfrm rot="0">
            <a:off x="13044776" y="5699258"/>
            <a:ext cx="4105146" cy="3559042"/>
            <a:chOff x="0" y="0"/>
            <a:chExt cx="727368" cy="630606"/>
          </a:xfrm>
        </p:grpSpPr>
        <p:sp>
          <p:nvSpPr>
            <p:cNvPr name="Freeform 19" id="19"/>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10"/>
              <a:stretch>
                <a:fillRect l="-34789" t="0" r="-34789" b="0"/>
              </a:stretch>
            </a:blipFill>
            <a:ln w="142875" cap="sq">
              <a:solidFill>
                <a:srgbClr val="FFFFFF"/>
              </a:solidFill>
              <a:prstDash val="solid"/>
              <a:miter/>
            </a:ln>
          </p:spPr>
        </p:sp>
      </p:grpSp>
      <p:sp>
        <p:nvSpPr>
          <p:cNvPr name="Freeform 20" id="20"/>
          <p:cNvSpPr/>
          <p:nvPr/>
        </p:nvSpPr>
        <p:spPr>
          <a:xfrm flipH="false" flipV="false" rot="0">
            <a:off x="16738600" y="61094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11767019" y="-1742679"/>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3133370" y="4650092"/>
            <a:ext cx="2093087" cy="2098333"/>
          </a:xfrm>
          <a:custGeom>
            <a:avLst/>
            <a:gdLst/>
            <a:ahLst/>
            <a:cxnLst/>
            <a:rect r="r" b="b" t="t" l="l"/>
            <a:pathLst>
              <a:path h="2098333" w="2093087">
                <a:moveTo>
                  <a:pt x="0" y="0"/>
                </a:moveTo>
                <a:lnTo>
                  <a:pt x="2093087" y="0"/>
                </a:lnTo>
                <a:lnTo>
                  <a:pt x="2093087" y="2098332"/>
                </a:lnTo>
                <a:lnTo>
                  <a:pt x="0" y="209833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1244600" y="8997950"/>
            <a:ext cx="4953000"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Presented by:</a:t>
            </a:r>
            <a:r>
              <a:rPr lang="en-US" sz="2499">
                <a:solidFill>
                  <a:srgbClr val="1D1A1B"/>
                </a:solidFill>
                <a:latin typeface="Public Sans"/>
                <a:ea typeface="Public Sans"/>
                <a:cs typeface="Public Sans"/>
                <a:sym typeface="Public Sans"/>
              </a:rPr>
              <a:t> Group4</a:t>
            </a:r>
          </a:p>
        </p:txBody>
      </p:sp>
      <p:sp>
        <p:nvSpPr>
          <p:cNvPr name="TextBox 24" id="24"/>
          <p:cNvSpPr txBox="true"/>
          <p:nvPr/>
        </p:nvSpPr>
        <p:spPr>
          <a:xfrm rot="0">
            <a:off x="1244600" y="8515350"/>
            <a:ext cx="4953000" cy="4318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Date:</a:t>
            </a:r>
            <a:r>
              <a:rPr lang="en-US" sz="2499">
                <a:solidFill>
                  <a:srgbClr val="1D1A1B"/>
                </a:solidFill>
                <a:latin typeface="Public Sans"/>
                <a:ea typeface="Public Sans"/>
                <a:cs typeface="Public Sans"/>
                <a:sym typeface="Public Sans"/>
              </a:rPr>
              <a:t> May 16, 2025</a:t>
            </a:r>
          </a:p>
        </p:txBody>
      </p:sp>
      <p:sp>
        <p:nvSpPr>
          <p:cNvPr name="Freeform 25" id="25"/>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15">
              <a:extLst>
                <a:ext uri="{96DAC541-7B7A-43D3-8B79-37D633B846F1}">
                  <asvg:svgBlip xmlns:asvg="http://schemas.microsoft.com/office/drawing/2016/SVG/main" r:embed="rId16"/>
                </a:ext>
              </a:extLst>
            </a:blip>
            <a:stretch>
              <a:fillRect l="0" t="-483256" r="0" b="0"/>
            </a:stretch>
          </a:blipFill>
        </p:spPr>
      </p:sp>
      <p:sp>
        <p:nvSpPr>
          <p:cNvPr name="Freeform 26" id="26"/>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7" id="27"/>
          <p:cNvSpPr txBox="true"/>
          <p:nvPr/>
        </p:nvSpPr>
        <p:spPr>
          <a:xfrm rot="0">
            <a:off x="724302" y="2669751"/>
            <a:ext cx="7950674" cy="3362325"/>
          </a:xfrm>
          <a:prstGeom prst="rect">
            <a:avLst/>
          </a:prstGeom>
        </p:spPr>
        <p:txBody>
          <a:bodyPr anchor="t" rtlCol="false" tIns="0" lIns="0" bIns="0" rIns="0">
            <a:spAutoFit/>
          </a:bodyPr>
          <a:lstStyle/>
          <a:p>
            <a:pPr algn="l">
              <a:lnSpc>
                <a:spcPts val="6600"/>
              </a:lnSpc>
            </a:pPr>
            <a:r>
              <a:rPr lang="en-US" sz="5500" b="true">
                <a:solidFill>
                  <a:srgbClr val="1D1A1B"/>
                </a:solidFill>
                <a:latin typeface="Public Sans Bold"/>
                <a:ea typeface="Public Sans Bold"/>
                <a:cs typeface="Public Sans Bold"/>
                <a:sym typeface="Public Sans Bold"/>
              </a:rPr>
              <a:t>KHÁM PHÁ THỊ TRƯỜNG, CHIẾN LƯỢC TIẾP THỊ VÀ XU HƯỚNG KHÁCH HÀNG</a:t>
            </a:r>
          </a:p>
        </p:txBody>
      </p:sp>
      <p:sp>
        <p:nvSpPr>
          <p:cNvPr name="TextBox 28" id="28"/>
          <p:cNvSpPr txBox="true"/>
          <p:nvPr/>
        </p:nvSpPr>
        <p:spPr>
          <a:xfrm rot="0">
            <a:off x="2381496" y="1270000"/>
            <a:ext cx="2266704" cy="514350"/>
          </a:xfrm>
          <a:prstGeom prst="rect">
            <a:avLst/>
          </a:prstGeom>
        </p:spPr>
        <p:txBody>
          <a:bodyPr anchor="t" rtlCol="false" tIns="0" lIns="0" bIns="0" rIns="0">
            <a:spAutoFit/>
          </a:bodyPr>
          <a:lstStyle/>
          <a:p>
            <a:pPr algn="l">
              <a:lnSpc>
                <a:spcPts val="4199"/>
              </a:lnSpc>
            </a:pPr>
            <a:r>
              <a:rPr lang="en-US" sz="2999">
                <a:solidFill>
                  <a:srgbClr val="1D1A1B"/>
                </a:solidFill>
                <a:latin typeface="Public Sans"/>
                <a:ea typeface="Public Sans"/>
                <a:cs typeface="Public Sans"/>
                <a:sym typeface="Public Sans"/>
              </a:rPr>
              <a:t>Group 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8" id="8"/>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0">
            <a:off x="17665700" y="894715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3" id="13"/>
          <p:cNvSpPr/>
          <p:nvPr/>
        </p:nvSpPr>
        <p:spPr>
          <a:xfrm flipH="false" flipV="false" rot="0">
            <a:off x="3604985" y="1795928"/>
            <a:ext cx="11553650" cy="6958636"/>
          </a:xfrm>
          <a:custGeom>
            <a:avLst/>
            <a:gdLst/>
            <a:ahLst/>
            <a:cxnLst/>
            <a:rect r="r" b="b" t="t" l="l"/>
            <a:pathLst>
              <a:path h="6958636" w="11553650">
                <a:moveTo>
                  <a:pt x="0" y="0"/>
                </a:moveTo>
                <a:lnTo>
                  <a:pt x="11553650" y="0"/>
                </a:lnTo>
                <a:lnTo>
                  <a:pt x="11553650" y="6958636"/>
                </a:lnTo>
                <a:lnTo>
                  <a:pt x="0" y="6958636"/>
                </a:lnTo>
                <a:lnTo>
                  <a:pt x="0" y="0"/>
                </a:lnTo>
                <a:close/>
              </a:path>
            </a:pathLst>
          </a:custGeom>
          <a:blipFill>
            <a:blip r:embed="rId11"/>
            <a:stretch>
              <a:fillRect l="0" t="0" r="0" b="0"/>
            </a:stretch>
          </a:blipFill>
        </p:spPr>
      </p:sp>
      <p:sp>
        <p:nvSpPr>
          <p:cNvPr name="TextBox 14" id="14"/>
          <p:cNvSpPr txBox="true"/>
          <p:nvPr/>
        </p:nvSpPr>
        <p:spPr>
          <a:xfrm rot="0">
            <a:off x="866210" y="630167"/>
            <a:ext cx="12782742"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5" id="15"/>
          <p:cNvSpPr txBox="true"/>
          <p:nvPr/>
        </p:nvSpPr>
        <p:spPr>
          <a:xfrm rot="0">
            <a:off x="866210" y="1322318"/>
            <a:ext cx="3707725"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2. Làm sạch dữ liệu </a:t>
            </a:r>
          </a:p>
          <a:p>
            <a:pPr algn="ctr">
              <a:lnSpc>
                <a:spcPts val="3499"/>
              </a:lnSpc>
              <a:spcBef>
                <a:spcPct val="0"/>
              </a:spcBef>
            </a:pPr>
          </a:p>
        </p:txBody>
      </p:sp>
      <p:sp>
        <p:nvSpPr>
          <p:cNvPr name="Freeform 16" id="16"/>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7" id="17"/>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8" id="8"/>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0">
            <a:off x="17665700" y="894715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3" id="13"/>
          <p:cNvSpPr/>
          <p:nvPr/>
        </p:nvSpPr>
        <p:spPr>
          <a:xfrm flipH="false" flipV="false" rot="0">
            <a:off x="3266142" y="2255602"/>
            <a:ext cx="12545477" cy="5775795"/>
          </a:xfrm>
          <a:custGeom>
            <a:avLst/>
            <a:gdLst/>
            <a:ahLst/>
            <a:cxnLst/>
            <a:rect r="r" b="b" t="t" l="l"/>
            <a:pathLst>
              <a:path h="5775795" w="12545477">
                <a:moveTo>
                  <a:pt x="0" y="0"/>
                </a:moveTo>
                <a:lnTo>
                  <a:pt x="12545478" y="0"/>
                </a:lnTo>
                <a:lnTo>
                  <a:pt x="12545478" y="5775796"/>
                </a:lnTo>
                <a:lnTo>
                  <a:pt x="0" y="5775796"/>
                </a:lnTo>
                <a:lnTo>
                  <a:pt x="0" y="0"/>
                </a:lnTo>
                <a:close/>
              </a:path>
            </a:pathLst>
          </a:custGeom>
          <a:blipFill>
            <a:blip r:embed="rId11"/>
            <a:stretch>
              <a:fillRect l="0" t="0" r="0" b="0"/>
            </a:stretch>
          </a:blipFill>
        </p:spPr>
      </p:sp>
      <p:sp>
        <p:nvSpPr>
          <p:cNvPr name="TextBox 14" id="14"/>
          <p:cNvSpPr txBox="true"/>
          <p:nvPr/>
        </p:nvSpPr>
        <p:spPr>
          <a:xfrm rot="0">
            <a:off x="866210" y="630167"/>
            <a:ext cx="12782742"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5" id="15"/>
          <p:cNvSpPr txBox="true"/>
          <p:nvPr/>
        </p:nvSpPr>
        <p:spPr>
          <a:xfrm rot="0">
            <a:off x="866210" y="1322318"/>
            <a:ext cx="3707725"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2. Làm sạch dữ liệu </a:t>
            </a:r>
          </a:p>
          <a:p>
            <a:pPr algn="ctr">
              <a:lnSpc>
                <a:spcPts val="3499"/>
              </a:lnSpc>
              <a:spcBef>
                <a:spcPct val="0"/>
              </a:spcBef>
            </a:pPr>
          </a:p>
        </p:txBody>
      </p:sp>
      <p:sp>
        <p:nvSpPr>
          <p:cNvPr name="Freeform 16" id="16"/>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7" id="17"/>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8" id="8"/>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0">
            <a:off x="17665700" y="894715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3" id="13"/>
          <p:cNvSpPr/>
          <p:nvPr/>
        </p:nvSpPr>
        <p:spPr>
          <a:xfrm flipH="false" flipV="false" rot="0">
            <a:off x="866210" y="2032822"/>
            <a:ext cx="14593811" cy="4305174"/>
          </a:xfrm>
          <a:custGeom>
            <a:avLst/>
            <a:gdLst/>
            <a:ahLst/>
            <a:cxnLst/>
            <a:rect r="r" b="b" t="t" l="l"/>
            <a:pathLst>
              <a:path h="4305174" w="14593811">
                <a:moveTo>
                  <a:pt x="0" y="0"/>
                </a:moveTo>
                <a:lnTo>
                  <a:pt x="14593811" y="0"/>
                </a:lnTo>
                <a:lnTo>
                  <a:pt x="14593811" y="4305174"/>
                </a:lnTo>
                <a:lnTo>
                  <a:pt x="0" y="4305174"/>
                </a:lnTo>
                <a:lnTo>
                  <a:pt x="0" y="0"/>
                </a:lnTo>
                <a:close/>
              </a:path>
            </a:pathLst>
          </a:custGeom>
          <a:blipFill>
            <a:blip r:embed="rId11"/>
            <a:stretch>
              <a:fillRect l="0" t="0" r="0" b="0"/>
            </a:stretch>
          </a:blipFill>
        </p:spPr>
      </p:sp>
      <p:sp>
        <p:nvSpPr>
          <p:cNvPr name="Freeform 14" id="14"/>
          <p:cNvSpPr/>
          <p:nvPr/>
        </p:nvSpPr>
        <p:spPr>
          <a:xfrm flipH="false" flipV="false" rot="0">
            <a:off x="10571679" y="3635841"/>
            <a:ext cx="6444136" cy="6185724"/>
          </a:xfrm>
          <a:custGeom>
            <a:avLst/>
            <a:gdLst/>
            <a:ahLst/>
            <a:cxnLst/>
            <a:rect r="r" b="b" t="t" l="l"/>
            <a:pathLst>
              <a:path h="6185724" w="6444136">
                <a:moveTo>
                  <a:pt x="0" y="0"/>
                </a:moveTo>
                <a:lnTo>
                  <a:pt x="6444135" y="0"/>
                </a:lnTo>
                <a:lnTo>
                  <a:pt x="6444135" y="6185724"/>
                </a:lnTo>
                <a:lnTo>
                  <a:pt x="0" y="6185724"/>
                </a:lnTo>
                <a:lnTo>
                  <a:pt x="0" y="0"/>
                </a:lnTo>
                <a:close/>
              </a:path>
            </a:pathLst>
          </a:custGeom>
          <a:blipFill>
            <a:blip r:embed="rId12"/>
            <a:stretch>
              <a:fillRect l="0" t="0" r="0" b="0"/>
            </a:stretch>
          </a:blipFill>
        </p:spPr>
      </p:sp>
      <p:sp>
        <p:nvSpPr>
          <p:cNvPr name="TextBox 15" id="15"/>
          <p:cNvSpPr txBox="true"/>
          <p:nvPr/>
        </p:nvSpPr>
        <p:spPr>
          <a:xfrm rot="0">
            <a:off x="866210" y="630167"/>
            <a:ext cx="12782742"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6" id="16"/>
          <p:cNvSpPr txBox="true"/>
          <p:nvPr/>
        </p:nvSpPr>
        <p:spPr>
          <a:xfrm rot="0">
            <a:off x="866210" y="1322318"/>
            <a:ext cx="3707725"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2. Làm sạch dữ liệu </a:t>
            </a:r>
          </a:p>
          <a:p>
            <a:pPr algn="ctr">
              <a:lnSpc>
                <a:spcPts val="3499"/>
              </a:lnSpc>
              <a:spcBef>
                <a:spcPct val="0"/>
              </a:spcBef>
            </a:pPr>
          </a:p>
        </p:txBody>
      </p:sp>
      <p:sp>
        <p:nvSpPr>
          <p:cNvPr name="Freeform 17" id="17"/>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8" id="18"/>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8" id="8"/>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0">
            <a:off x="17665700" y="894715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3" id="13"/>
          <p:cNvSpPr/>
          <p:nvPr/>
        </p:nvSpPr>
        <p:spPr>
          <a:xfrm flipH="false" flipV="false" rot="0">
            <a:off x="866210" y="2032822"/>
            <a:ext cx="9479183" cy="4687698"/>
          </a:xfrm>
          <a:custGeom>
            <a:avLst/>
            <a:gdLst/>
            <a:ahLst/>
            <a:cxnLst/>
            <a:rect r="r" b="b" t="t" l="l"/>
            <a:pathLst>
              <a:path h="4687698" w="9479183">
                <a:moveTo>
                  <a:pt x="0" y="0"/>
                </a:moveTo>
                <a:lnTo>
                  <a:pt x="9479184" y="0"/>
                </a:lnTo>
                <a:lnTo>
                  <a:pt x="9479184" y="4687698"/>
                </a:lnTo>
                <a:lnTo>
                  <a:pt x="0" y="4687698"/>
                </a:lnTo>
                <a:lnTo>
                  <a:pt x="0" y="0"/>
                </a:lnTo>
                <a:close/>
              </a:path>
            </a:pathLst>
          </a:custGeom>
          <a:blipFill>
            <a:blip r:embed="rId11"/>
            <a:stretch>
              <a:fillRect l="0" t="0" r="0" b="0"/>
            </a:stretch>
          </a:blipFill>
        </p:spPr>
      </p:sp>
      <p:sp>
        <p:nvSpPr>
          <p:cNvPr name="Freeform 14" id="14"/>
          <p:cNvSpPr/>
          <p:nvPr/>
        </p:nvSpPr>
        <p:spPr>
          <a:xfrm flipH="false" flipV="false" rot="0">
            <a:off x="10539029" y="2032822"/>
            <a:ext cx="7126671" cy="6315613"/>
          </a:xfrm>
          <a:custGeom>
            <a:avLst/>
            <a:gdLst/>
            <a:ahLst/>
            <a:cxnLst/>
            <a:rect r="r" b="b" t="t" l="l"/>
            <a:pathLst>
              <a:path h="6315613" w="7126671">
                <a:moveTo>
                  <a:pt x="0" y="0"/>
                </a:moveTo>
                <a:lnTo>
                  <a:pt x="7126671" y="0"/>
                </a:lnTo>
                <a:lnTo>
                  <a:pt x="7126671" y="6315613"/>
                </a:lnTo>
                <a:lnTo>
                  <a:pt x="0" y="6315613"/>
                </a:lnTo>
                <a:lnTo>
                  <a:pt x="0" y="0"/>
                </a:lnTo>
                <a:close/>
              </a:path>
            </a:pathLst>
          </a:custGeom>
          <a:blipFill>
            <a:blip r:embed="rId12"/>
            <a:stretch>
              <a:fillRect l="0" t="0" r="0" b="0"/>
            </a:stretch>
          </a:blipFill>
        </p:spPr>
      </p:sp>
      <p:sp>
        <p:nvSpPr>
          <p:cNvPr name="TextBox 15" id="15"/>
          <p:cNvSpPr txBox="true"/>
          <p:nvPr/>
        </p:nvSpPr>
        <p:spPr>
          <a:xfrm rot="0">
            <a:off x="866210" y="630167"/>
            <a:ext cx="12782742"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6" id="16"/>
          <p:cNvSpPr txBox="true"/>
          <p:nvPr/>
        </p:nvSpPr>
        <p:spPr>
          <a:xfrm rot="0">
            <a:off x="866210" y="1322318"/>
            <a:ext cx="3707725"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2. Làm sạch dữ liệu </a:t>
            </a:r>
          </a:p>
          <a:p>
            <a:pPr algn="ctr">
              <a:lnSpc>
                <a:spcPts val="3499"/>
              </a:lnSpc>
              <a:spcBef>
                <a:spcPct val="0"/>
              </a:spcBef>
            </a:pPr>
          </a:p>
        </p:txBody>
      </p:sp>
      <p:sp>
        <p:nvSpPr>
          <p:cNvPr name="Freeform 17" id="17"/>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8" id="18"/>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8" id="8"/>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0">
            <a:off x="17665700" y="925830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3" id="13"/>
          <p:cNvSpPr/>
          <p:nvPr/>
        </p:nvSpPr>
        <p:spPr>
          <a:xfrm flipH="false" flipV="false" rot="0">
            <a:off x="866210" y="2032822"/>
            <a:ext cx="8899176" cy="7225478"/>
          </a:xfrm>
          <a:custGeom>
            <a:avLst/>
            <a:gdLst/>
            <a:ahLst/>
            <a:cxnLst/>
            <a:rect r="r" b="b" t="t" l="l"/>
            <a:pathLst>
              <a:path h="7225478" w="8899176">
                <a:moveTo>
                  <a:pt x="0" y="0"/>
                </a:moveTo>
                <a:lnTo>
                  <a:pt x="8899177" y="0"/>
                </a:lnTo>
                <a:lnTo>
                  <a:pt x="8899177" y="7225478"/>
                </a:lnTo>
                <a:lnTo>
                  <a:pt x="0" y="7225478"/>
                </a:lnTo>
                <a:lnTo>
                  <a:pt x="0" y="0"/>
                </a:lnTo>
                <a:close/>
              </a:path>
            </a:pathLst>
          </a:custGeom>
          <a:blipFill>
            <a:blip r:embed="rId11"/>
            <a:stretch>
              <a:fillRect l="0" t="0" r="0" b="0"/>
            </a:stretch>
          </a:blipFill>
        </p:spPr>
      </p:sp>
      <p:sp>
        <p:nvSpPr>
          <p:cNvPr name="Freeform 14" id="14"/>
          <p:cNvSpPr/>
          <p:nvPr/>
        </p:nvSpPr>
        <p:spPr>
          <a:xfrm flipH="false" flipV="false" rot="0">
            <a:off x="10031104" y="2032822"/>
            <a:ext cx="7855679" cy="7096892"/>
          </a:xfrm>
          <a:custGeom>
            <a:avLst/>
            <a:gdLst/>
            <a:ahLst/>
            <a:cxnLst/>
            <a:rect r="r" b="b" t="t" l="l"/>
            <a:pathLst>
              <a:path h="7096892" w="7855679">
                <a:moveTo>
                  <a:pt x="0" y="0"/>
                </a:moveTo>
                <a:lnTo>
                  <a:pt x="7855679" y="0"/>
                </a:lnTo>
                <a:lnTo>
                  <a:pt x="7855679" y="7096891"/>
                </a:lnTo>
                <a:lnTo>
                  <a:pt x="0" y="7096891"/>
                </a:lnTo>
                <a:lnTo>
                  <a:pt x="0" y="0"/>
                </a:lnTo>
                <a:close/>
              </a:path>
            </a:pathLst>
          </a:custGeom>
          <a:blipFill>
            <a:blip r:embed="rId12"/>
            <a:stretch>
              <a:fillRect l="0" t="0" r="0" b="0"/>
            </a:stretch>
          </a:blipFill>
        </p:spPr>
      </p:sp>
      <p:sp>
        <p:nvSpPr>
          <p:cNvPr name="TextBox 15" id="15"/>
          <p:cNvSpPr txBox="true"/>
          <p:nvPr/>
        </p:nvSpPr>
        <p:spPr>
          <a:xfrm rot="0">
            <a:off x="866210" y="630167"/>
            <a:ext cx="12782742"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6" id="16"/>
          <p:cNvSpPr txBox="true"/>
          <p:nvPr/>
        </p:nvSpPr>
        <p:spPr>
          <a:xfrm rot="0">
            <a:off x="866210" y="1322318"/>
            <a:ext cx="3707725"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2. Làm sạch dữ liệu </a:t>
            </a:r>
          </a:p>
          <a:p>
            <a:pPr algn="ctr">
              <a:lnSpc>
                <a:spcPts val="3499"/>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8" id="8"/>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0">
            <a:off x="17665700" y="925830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3" id="13"/>
          <p:cNvSpPr/>
          <p:nvPr/>
        </p:nvSpPr>
        <p:spPr>
          <a:xfrm flipH="false" flipV="false" rot="0">
            <a:off x="866210" y="3561527"/>
            <a:ext cx="10666856" cy="3534004"/>
          </a:xfrm>
          <a:custGeom>
            <a:avLst/>
            <a:gdLst/>
            <a:ahLst/>
            <a:cxnLst/>
            <a:rect r="r" b="b" t="t" l="l"/>
            <a:pathLst>
              <a:path h="3534004" w="10666856">
                <a:moveTo>
                  <a:pt x="0" y="0"/>
                </a:moveTo>
                <a:lnTo>
                  <a:pt x="10666857" y="0"/>
                </a:lnTo>
                <a:lnTo>
                  <a:pt x="10666857" y="3534004"/>
                </a:lnTo>
                <a:lnTo>
                  <a:pt x="0" y="3534004"/>
                </a:lnTo>
                <a:lnTo>
                  <a:pt x="0" y="0"/>
                </a:lnTo>
                <a:close/>
              </a:path>
            </a:pathLst>
          </a:custGeom>
          <a:blipFill>
            <a:blip r:embed="rId11"/>
            <a:stretch>
              <a:fillRect l="0" t="0" r="0" b="0"/>
            </a:stretch>
          </a:blipFill>
        </p:spPr>
      </p:sp>
      <p:sp>
        <p:nvSpPr>
          <p:cNvPr name="Freeform 14" id="14"/>
          <p:cNvSpPr/>
          <p:nvPr/>
        </p:nvSpPr>
        <p:spPr>
          <a:xfrm flipH="false" flipV="false" rot="0">
            <a:off x="11533067" y="2525372"/>
            <a:ext cx="6394591" cy="6096177"/>
          </a:xfrm>
          <a:custGeom>
            <a:avLst/>
            <a:gdLst/>
            <a:ahLst/>
            <a:cxnLst/>
            <a:rect r="r" b="b" t="t" l="l"/>
            <a:pathLst>
              <a:path h="6096177" w="6394591">
                <a:moveTo>
                  <a:pt x="0" y="0"/>
                </a:moveTo>
                <a:lnTo>
                  <a:pt x="6394591" y="0"/>
                </a:lnTo>
                <a:lnTo>
                  <a:pt x="6394591" y="6096177"/>
                </a:lnTo>
                <a:lnTo>
                  <a:pt x="0" y="6096177"/>
                </a:lnTo>
                <a:lnTo>
                  <a:pt x="0" y="0"/>
                </a:lnTo>
                <a:close/>
              </a:path>
            </a:pathLst>
          </a:custGeom>
          <a:blipFill>
            <a:blip r:embed="rId12"/>
            <a:stretch>
              <a:fillRect l="0" t="0" r="0" b="0"/>
            </a:stretch>
          </a:blipFill>
        </p:spPr>
      </p:sp>
      <p:sp>
        <p:nvSpPr>
          <p:cNvPr name="TextBox 15" id="15"/>
          <p:cNvSpPr txBox="true"/>
          <p:nvPr/>
        </p:nvSpPr>
        <p:spPr>
          <a:xfrm rot="0">
            <a:off x="866210" y="630167"/>
            <a:ext cx="12782742"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6" id="16"/>
          <p:cNvSpPr txBox="true"/>
          <p:nvPr/>
        </p:nvSpPr>
        <p:spPr>
          <a:xfrm rot="0">
            <a:off x="866210" y="1322318"/>
            <a:ext cx="3707725"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2. Làm sạch dữ liệu </a:t>
            </a:r>
          </a:p>
          <a:p>
            <a:pPr algn="ctr">
              <a:lnSpc>
                <a:spcPts val="3499"/>
              </a:lnSpc>
              <a:spcBef>
                <a:spcPct val="0"/>
              </a:spcBef>
            </a:pPr>
          </a:p>
        </p:txBody>
      </p:sp>
      <p:sp>
        <p:nvSpPr>
          <p:cNvPr name="Freeform 17" id="17"/>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8" id="18"/>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8" id="8"/>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0">
            <a:off x="17665700" y="925830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3" id="13"/>
          <p:cNvSpPr/>
          <p:nvPr/>
        </p:nvSpPr>
        <p:spPr>
          <a:xfrm flipH="false" flipV="false" rot="0">
            <a:off x="3455799" y="2032822"/>
            <a:ext cx="11376402" cy="7643799"/>
          </a:xfrm>
          <a:custGeom>
            <a:avLst/>
            <a:gdLst/>
            <a:ahLst/>
            <a:cxnLst/>
            <a:rect r="r" b="b" t="t" l="l"/>
            <a:pathLst>
              <a:path h="7643799" w="11376402">
                <a:moveTo>
                  <a:pt x="0" y="0"/>
                </a:moveTo>
                <a:lnTo>
                  <a:pt x="11376402" y="0"/>
                </a:lnTo>
                <a:lnTo>
                  <a:pt x="11376402" y="7643799"/>
                </a:lnTo>
                <a:lnTo>
                  <a:pt x="0" y="7643799"/>
                </a:lnTo>
                <a:lnTo>
                  <a:pt x="0" y="0"/>
                </a:lnTo>
                <a:close/>
              </a:path>
            </a:pathLst>
          </a:custGeom>
          <a:blipFill>
            <a:blip r:embed="rId11"/>
            <a:stretch>
              <a:fillRect l="0" t="0" r="0" b="0"/>
            </a:stretch>
          </a:blipFill>
        </p:spPr>
      </p:sp>
      <p:sp>
        <p:nvSpPr>
          <p:cNvPr name="TextBox 14" id="14"/>
          <p:cNvSpPr txBox="true"/>
          <p:nvPr/>
        </p:nvSpPr>
        <p:spPr>
          <a:xfrm rot="0">
            <a:off x="866210" y="630167"/>
            <a:ext cx="12782742"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5" id="15"/>
          <p:cNvSpPr txBox="true"/>
          <p:nvPr/>
        </p:nvSpPr>
        <p:spPr>
          <a:xfrm rot="0">
            <a:off x="1028700" y="1366851"/>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
        <p:nvSpPr>
          <p:cNvPr name="Freeform 16" id="16"/>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7" id="17"/>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8" id="8"/>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601580"/>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0" id="10"/>
          <p:cNvSpPr/>
          <p:nvPr/>
        </p:nvSpPr>
        <p:spPr>
          <a:xfrm flipH="false" flipV="false" rot="0">
            <a:off x="17665700" y="9258300"/>
            <a:ext cx="1244600" cy="622300"/>
          </a:xfrm>
          <a:custGeom>
            <a:avLst/>
            <a:gdLst/>
            <a:ahLst/>
            <a:cxnLst/>
            <a:rect r="r" b="b" t="t" l="l"/>
            <a:pathLst>
              <a:path h="622300" w="1244600">
                <a:moveTo>
                  <a:pt x="0" y="0"/>
                </a:moveTo>
                <a:lnTo>
                  <a:pt x="1244600" y="0"/>
                </a:lnTo>
                <a:lnTo>
                  <a:pt x="1244600" y="622300"/>
                </a:lnTo>
                <a:lnTo>
                  <a:pt x="0" y="6223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3" id="1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4" id="1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2781839" y="2175902"/>
            <a:ext cx="5582112" cy="6862220"/>
          </a:xfrm>
          <a:custGeom>
            <a:avLst/>
            <a:gdLst/>
            <a:ahLst/>
            <a:cxnLst/>
            <a:rect r="r" b="b" t="t" l="l"/>
            <a:pathLst>
              <a:path h="6862220" w="5582112">
                <a:moveTo>
                  <a:pt x="0" y="0"/>
                </a:moveTo>
                <a:lnTo>
                  <a:pt x="5582112" y="0"/>
                </a:lnTo>
                <a:lnTo>
                  <a:pt x="5582112" y="6862220"/>
                </a:lnTo>
                <a:lnTo>
                  <a:pt x="0" y="6862220"/>
                </a:lnTo>
                <a:lnTo>
                  <a:pt x="0" y="0"/>
                </a:lnTo>
                <a:close/>
              </a:path>
            </a:pathLst>
          </a:custGeom>
          <a:blipFill>
            <a:blip r:embed="rId13"/>
            <a:stretch>
              <a:fillRect l="0" t="0" r="0" b="0"/>
            </a:stretch>
          </a:blipFill>
        </p:spPr>
      </p:sp>
      <p:sp>
        <p:nvSpPr>
          <p:cNvPr name="Freeform 16" id="16"/>
          <p:cNvSpPr/>
          <p:nvPr/>
        </p:nvSpPr>
        <p:spPr>
          <a:xfrm flipH="false" flipV="false" rot="0">
            <a:off x="9901190" y="2175902"/>
            <a:ext cx="4953181" cy="6862220"/>
          </a:xfrm>
          <a:custGeom>
            <a:avLst/>
            <a:gdLst/>
            <a:ahLst/>
            <a:cxnLst/>
            <a:rect r="r" b="b" t="t" l="l"/>
            <a:pathLst>
              <a:path h="6862220" w="4953181">
                <a:moveTo>
                  <a:pt x="0" y="0"/>
                </a:moveTo>
                <a:lnTo>
                  <a:pt x="4953181" y="0"/>
                </a:lnTo>
                <a:lnTo>
                  <a:pt x="4953181" y="6862220"/>
                </a:lnTo>
                <a:lnTo>
                  <a:pt x="0" y="6862220"/>
                </a:lnTo>
                <a:lnTo>
                  <a:pt x="0" y="0"/>
                </a:lnTo>
                <a:close/>
              </a:path>
            </a:pathLst>
          </a:custGeom>
          <a:blipFill>
            <a:blip r:embed="rId14"/>
            <a:stretch>
              <a:fillRect l="0" t="0" r="0" b="0"/>
            </a:stretch>
          </a:blipFill>
        </p:spPr>
      </p:sp>
      <p:sp>
        <p:nvSpPr>
          <p:cNvPr name="TextBox 17" id="17"/>
          <p:cNvSpPr txBox="true"/>
          <p:nvPr/>
        </p:nvSpPr>
        <p:spPr>
          <a:xfrm rot="0">
            <a:off x="866210" y="630167"/>
            <a:ext cx="12782742"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8" id="18"/>
          <p:cNvSpPr txBox="true"/>
          <p:nvPr/>
        </p:nvSpPr>
        <p:spPr>
          <a:xfrm rot="0">
            <a:off x="1028700" y="1366851"/>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3625677" y="-1477201"/>
            <a:ext cx="5390494" cy="2446670"/>
            <a:chOff x="0" y="0"/>
            <a:chExt cx="1239720" cy="562692"/>
          </a:xfrm>
        </p:grpSpPr>
        <p:sp>
          <p:nvSpPr>
            <p:cNvPr name="Freeform 4" id="4"/>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5" id="5"/>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726419" y="-1477201"/>
            <a:ext cx="5390494" cy="2446670"/>
            <a:chOff x="0" y="0"/>
            <a:chExt cx="1239720" cy="562692"/>
          </a:xfrm>
        </p:grpSpPr>
        <p:sp>
          <p:nvSpPr>
            <p:cNvPr name="Freeform 7" id="7"/>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8" id="8"/>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5914948" y="433762"/>
            <a:ext cx="2755050" cy="1071412"/>
            <a:chOff x="0" y="0"/>
            <a:chExt cx="1643297" cy="639062"/>
          </a:xfrm>
        </p:grpSpPr>
        <p:sp>
          <p:nvSpPr>
            <p:cNvPr name="Freeform 10" id="10"/>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380247" y="433762"/>
            <a:ext cx="2755050" cy="1071412"/>
            <a:chOff x="0" y="0"/>
            <a:chExt cx="1643297" cy="639062"/>
          </a:xfrm>
        </p:grpSpPr>
        <p:sp>
          <p:nvSpPr>
            <p:cNvPr name="Freeform 13" id="13"/>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289309" y="1124240"/>
            <a:ext cx="1314829" cy="417924"/>
          </a:xfrm>
          <a:custGeom>
            <a:avLst/>
            <a:gdLst/>
            <a:ahLst/>
            <a:cxnLst/>
            <a:rect r="r" b="b" t="t" l="l"/>
            <a:pathLst>
              <a:path h="417924" w="1314829">
                <a:moveTo>
                  <a:pt x="0" y="0"/>
                </a:moveTo>
                <a:lnTo>
                  <a:pt x="1314829" y="0"/>
                </a:lnTo>
                <a:lnTo>
                  <a:pt x="1314829" y="417924"/>
                </a:lnTo>
                <a:lnTo>
                  <a:pt x="0" y="41792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0">
            <a:off x="17761450" y="2809883"/>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212050" y="-233337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2467453" y="1990616"/>
            <a:ext cx="4393245" cy="7777230"/>
          </a:xfrm>
          <a:custGeom>
            <a:avLst/>
            <a:gdLst/>
            <a:ahLst/>
            <a:cxnLst/>
            <a:rect r="r" b="b" t="t" l="l"/>
            <a:pathLst>
              <a:path h="7777230" w="4393245">
                <a:moveTo>
                  <a:pt x="0" y="0"/>
                </a:moveTo>
                <a:lnTo>
                  <a:pt x="4393244" y="0"/>
                </a:lnTo>
                <a:lnTo>
                  <a:pt x="4393244" y="7777231"/>
                </a:lnTo>
                <a:lnTo>
                  <a:pt x="0" y="7777231"/>
                </a:lnTo>
                <a:lnTo>
                  <a:pt x="0" y="0"/>
                </a:lnTo>
                <a:close/>
              </a:path>
            </a:pathLst>
          </a:custGeom>
          <a:blipFill>
            <a:blip r:embed="rId13"/>
            <a:stretch>
              <a:fillRect l="0" t="0" r="0" b="0"/>
            </a:stretch>
          </a:blipFill>
        </p:spPr>
      </p:sp>
      <p:sp>
        <p:nvSpPr>
          <p:cNvPr name="Freeform 21" id="21"/>
          <p:cNvSpPr/>
          <p:nvPr/>
        </p:nvSpPr>
        <p:spPr>
          <a:xfrm flipH="false" flipV="false" rot="0">
            <a:off x="7202104" y="1990306"/>
            <a:ext cx="5030912" cy="3888926"/>
          </a:xfrm>
          <a:custGeom>
            <a:avLst/>
            <a:gdLst/>
            <a:ahLst/>
            <a:cxnLst/>
            <a:rect r="r" b="b" t="t" l="l"/>
            <a:pathLst>
              <a:path h="3888926" w="5030912">
                <a:moveTo>
                  <a:pt x="0" y="0"/>
                </a:moveTo>
                <a:lnTo>
                  <a:pt x="5030912" y="0"/>
                </a:lnTo>
                <a:lnTo>
                  <a:pt x="5030912" y="3888925"/>
                </a:lnTo>
                <a:lnTo>
                  <a:pt x="0" y="3888925"/>
                </a:lnTo>
                <a:lnTo>
                  <a:pt x="0" y="0"/>
                </a:lnTo>
                <a:close/>
              </a:path>
            </a:pathLst>
          </a:custGeom>
          <a:blipFill>
            <a:blip r:embed="rId14"/>
            <a:stretch>
              <a:fillRect l="0" t="0" r="0" b="0"/>
            </a:stretch>
          </a:blipFill>
        </p:spPr>
      </p:sp>
      <p:sp>
        <p:nvSpPr>
          <p:cNvPr name="Freeform 22" id="22"/>
          <p:cNvSpPr/>
          <p:nvPr/>
        </p:nvSpPr>
        <p:spPr>
          <a:xfrm flipH="false" flipV="false" rot="0">
            <a:off x="12418557" y="5561699"/>
            <a:ext cx="5187027" cy="4206147"/>
          </a:xfrm>
          <a:custGeom>
            <a:avLst/>
            <a:gdLst/>
            <a:ahLst/>
            <a:cxnLst/>
            <a:rect r="r" b="b" t="t" l="l"/>
            <a:pathLst>
              <a:path h="4206147" w="5187027">
                <a:moveTo>
                  <a:pt x="0" y="0"/>
                </a:moveTo>
                <a:lnTo>
                  <a:pt x="5187028" y="0"/>
                </a:lnTo>
                <a:lnTo>
                  <a:pt x="5187028" y="4206148"/>
                </a:lnTo>
                <a:lnTo>
                  <a:pt x="0" y="4206148"/>
                </a:lnTo>
                <a:lnTo>
                  <a:pt x="0" y="0"/>
                </a:lnTo>
                <a:close/>
              </a:path>
            </a:pathLst>
          </a:custGeom>
          <a:blipFill>
            <a:blip r:embed="rId15"/>
            <a:stretch>
              <a:fillRect l="0" t="0" r="0" b="0"/>
            </a:stretch>
          </a:blipFill>
        </p:spPr>
      </p:sp>
      <p:sp>
        <p:nvSpPr>
          <p:cNvPr name="TextBox 23" id="23"/>
          <p:cNvSpPr txBox="true"/>
          <p:nvPr/>
        </p:nvSpPr>
        <p:spPr>
          <a:xfrm rot="0">
            <a:off x="4957513" y="81663"/>
            <a:ext cx="8372974"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4" id="24"/>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3625677" y="-1477201"/>
            <a:ext cx="5390494" cy="2446670"/>
            <a:chOff x="0" y="0"/>
            <a:chExt cx="1239720" cy="562692"/>
          </a:xfrm>
        </p:grpSpPr>
        <p:sp>
          <p:nvSpPr>
            <p:cNvPr name="Freeform 4" id="4"/>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5" id="5"/>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726419" y="-1477201"/>
            <a:ext cx="5390494" cy="2446670"/>
            <a:chOff x="0" y="0"/>
            <a:chExt cx="1239720" cy="562692"/>
          </a:xfrm>
        </p:grpSpPr>
        <p:sp>
          <p:nvSpPr>
            <p:cNvPr name="Freeform 7" id="7"/>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8" id="8"/>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5914948" y="433762"/>
            <a:ext cx="2755050" cy="1071412"/>
            <a:chOff x="0" y="0"/>
            <a:chExt cx="1643297" cy="639062"/>
          </a:xfrm>
        </p:grpSpPr>
        <p:sp>
          <p:nvSpPr>
            <p:cNvPr name="Freeform 10" id="10"/>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380247" y="433762"/>
            <a:ext cx="2755050" cy="1071412"/>
            <a:chOff x="0" y="0"/>
            <a:chExt cx="1643297" cy="639062"/>
          </a:xfrm>
        </p:grpSpPr>
        <p:sp>
          <p:nvSpPr>
            <p:cNvPr name="Freeform 13" id="13"/>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289309" y="1124240"/>
            <a:ext cx="1314829" cy="417924"/>
          </a:xfrm>
          <a:custGeom>
            <a:avLst/>
            <a:gdLst/>
            <a:ahLst/>
            <a:cxnLst/>
            <a:rect r="r" b="b" t="t" l="l"/>
            <a:pathLst>
              <a:path h="417924" w="1314829">
                <a:moveTo>
                  <a:pt x="0" y="0"/>
                </a:moveTo>
                <a:lnTo>
                  <a:pt x="1314829" y="0"/>
                </a:lnTo>
                <a:lnTo>
                  <a:pt x="1314829" y="417924"/>
                </a:lnTo>
                <a:lnTo>
                  <a:pt x="0" y="41792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0">
            <a:off x="17761450" y="2809883"/>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212050" y="-233337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471860" y="2087446"/>
            <a:ext cx="15344279" cy="7307713"/>
          </a:xfrm>
          <a:custGeom>
            <a:avLst/>
            <a:gdLst/>
            <a:ahLst/>
            <a:cxnLst/>
            <a:rect r="r" b="b" t="t" l="l"/>
            <a:pathLst>
              <a:path h="7307713" w="15344279">
                <a:moveTo>
                  <a:pt x="0" y="0"/>
                </a:moveTo>
                <a:lnTo>
                  <a:pt x="15344280" y="0"/>
                </a:lnTo>
                <a:lnTo>
                  <a:pt x="15344280" y="7307713"/>
                </a:lnTo>
                <a:lnTo>
                  <a:pt x="0" y="7307713"/>
                </a:lnTo>
                <a:lnTo>
                  <a:pt x="0" y="0"/>
                </a:lnTo>
                <a:close/>
              </a:path>
            </a:pathLst>
          </a:custGeom>
          <a:blipFill>
            <a:blip r:embed="rId13"/>
            <a:stretch>
              <a:fillRect l="0" t="0" r="0" b="0"/>
            </a:stretch>
          </a:blipFill>
        </p:spPr>
      </p:sp>
      <p:sp>
        <p:nvSpPr>
          <p:cNvPr name="TextBox 21" id="21"/>
          <p:cNvSpPr txBox="true"/>
          <p:nvPr/>
        </p:nvSpPr>
        <p:spPr>
          <a:xfrm rot="0">
            <a:off x="4957513" y="81663"/>
            <a:ext cx="8372974"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388211" y="-5535870"/>
            <a:ext cx="14135211" cy="10119133"/>
            <a:chOff x="0" y="0"/>
            <a:chExt cx="786013" cy="562692"/>
          </a:xfrm>
        </p:grpSpPr>
        <p:sp>
          <p:nvSpPr>
            <p:cNvPr name="Freeform 4" id="4"/>
            <p:cNvSpPr/>
            <p:nvPr/>
          </p:nvSpPr>
          <p:spPr>
            <a:xfrm flipH="false" flipV="false" rot="0">
              <a:off x="0" y="0"/>
              <a:ext cx="786013" cy="562692"/>
            </a:xfrm>
            <a:custGeom>
              <a:avLst/>
              <a:gdLst/>
              <a:ahLst/>
              <a:cxnLst/>
              <a:rect r="r" b="b" t="t" l="l"/>
              <a:pathLst>
                <a:path h="562692" w="786013">
                  <a:moveTo>
                    <a:pt x="786013" y="281346"/>
                  </a:moveTo>
                  <a:lnTo>
                    <a:pt x="582813" y="562692"/>
                  </a:lnTo>
                  <a:lnTo>
                    <a:pt x="203200" y="562692"/>
                  </a:lnTo>
                  <a:lnTo>
                    <a:pt x="0" y="281346"/>
                  </a:lnTo>
                  <a:lnTo>
                    <a:pt x="203200" y="0"/>
                  </a:lnTo>
                  <a:lnTo>
                    <a:pt x="582813" y="0"/>
                  </a:lnTo>
                  <a:lnTo>
                    <a:pt x="786013" y="281346"/>
                  </a:lnTo>
                  <a:close/>
                </a:path>
              </a:pathLst>
            </a:custGeom>
            <a:solidFill>
              <a:srgbClr val="B51F19"/>
            </a:solidFill>
          </p:spPr>
        </p:sp>
        <p:sp>
          <p:nvSpPr>
            <p:cNvPr name="TextBox 5" id="5"/>
            <p:cNvSpPr txBox="true"/>
            <p:nvPr/>
          </p:nvSpPr>
          <p:spPr>
            <a:xfrm>
              <a:off x="114300" y="-57150"/>
              <a:ext cx="557413"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2306113" y="6253799"/>
            <a:ext cx="7610964" cy="5057823"/>
            <a:chOff x="0" y="0"/>
            <a:chExt cx="846733" cy="562692"/>
          </a:xfrm>
        </p:grpSpPr>
        <p:sp>
          <p:nvSpPr>
            <p:cNvPr name="Freeform 7" id="7"/>
            <p:cNvSpPr/>
            <p:nvPr/>
          </p:nvSpPr>
          <p:spPr>
            <a:xfrm flipH="false" flipV="false" rot="0">
              <a:off x="0" y="0"/>
              <a:ext cx="846733" cy="562692"/>
            </a:xfrm>
            <a:custGeom>
              <a:avLst/>
              <a:gdLst/>
              <a:ahLst/>
              <a:cxnLst/>
              <a:rect r="r" b="b" t="t" l="l"/>
              <a:pathLst>
                <a:path h="562692" w="846733">
                  <a:moveTo>
                    <a:pt x="846733" y="281346"/>
                  </a:moveTo>
                  <a:lnTo>
                    <a:pt x="643533" y="562692"/>
                  </a:lnTo>
                  <a:lnTo>
                    <a:pt x="203200" y="562692"/>
                  </a:lnTo>
                  <a:lnTo>
                    <a:pt x="0" y="281346"/>
                  </a:lnTo>
                  <a:lnTo>
                    <a:pt x="203200" y="0"/>
                  </a:lnTo>
                  <a:lnTo>
                    <a:pt x="643533" y="0"/>
                  </a:lnTo>
                  <a:lnTo>
                    <a:pt x="846733" y="281346"/>
                  </a:lnTo>
                  <a:close/>
                </a:path>
              </a:pathLst>
            </a:custGeom>
            <a:solidFill>
              <a:srgbClr val="A10D00"/>
            </a:solidFill>
          </p:spPr>
        </p:sp>
        <p:sp>
          <p:nvSpPr>
            <p:cNvPr name="TextBox 8" id="8"/>
            <p:cNvSpPr txBox="true"/>
            <p:nvPr/>
          </p:nvSpPr>
          <p:spPr>
            <a:xfrm>
              <a:off x="114300" y="-57150"/>
              <a:ext cx="618133" cy="61984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true" flipV="false" rot="0">
            <a:off x="1028700" y="8090388"/>
            <a:ext cx="6302261" cy="1892446"/>
          </a:xfrm>
          <a:custGeom>
            <a:avLst/>
            <a:gdLst/>
            <a:ahLst/>
            <a:cxnLst/>
            <a:rect r="r" b="b" t="t" l="l"/>
            <a:pathLst>
              <a:path h="1892446" w="6302261">
                <a:moveTo>
                  <a:pt x="6302261" y="0"/>
                </a:moveTo>
                <a:lnTo>
                  <a:pt x="0" y="0"/>
                </a:lnTo>
                <a:lnTo>
                  <a:pt x="0" y="1892446"/>
                </a:lnTo>
                <a:lnTo>
                  <a:pt x="6302261" y="1892446"/>
                </a:lnTo>
                <a:lnTo>
                  <a:pt x="6302261" y="0"/>
                </a:lnTo>
                <a:close/>
              </a:path>
            </a:pathLst>
          </a:custGeom>
          <a:blipFill>
            <a:blip r:embed="rId3">
              <a:alphaModFix amt="75000"/>
              <a:extLst>
                <a:ext uri="{96DAC541-7B7A-43D3-8B79-37D633B846F1}">
                  <asvg:svgBlip xmlns:asvg="http://schemas.microsoft.com/office/drawing/2016/SVG/main" r:embed="rId4"/>
                </a:ext>
              </a:extLst>
            </a:blip>
            <a:stretch>
              <a:fillRect l="0" t="-78999" r="0" b="0"/>
            </a:stretch>
          </a:blipFill>
        </p:spPr>
      </p:sp>
      <p:grpSp>
        <p:nvGrpSpPr>
          <p:cNvPr name="Group 10" id="10"/>
          <p:cNvGrpSpPr/>
          <p:nvPr/>
        </p:nvGrpSpPr>
        <p:grpSpPr>
          <a:xfrm rot="0">
            <a:off x="-2306113" y="1322286"/>
            <a:ext cx="12401743" cy="7642428"/>
            <a:chOff x="0" y="0"/>
            <a:chExt cx="759521" cy="468046"/>
          </a:xfrm>
        </p:grpSpPr>
        <p:sp>
          <p:nvSpPr>
            <p:cNvPr name="Freeform 11" id="11"/>
            <p:cNvSpPr/>
            <p:nvPr/>
          </p:nvSpPr>
          <p:spPr>
            <a:xfrm flipH="false" flipV="false" rot="0">
              <a:off x="0" y="0"/>
              <a:ext cx="759521" cy="468046"/>
            </a:xfrm>
            <a:custGeom>
              <a:avLst/>
              <a:gdLst/>
              <a:ahLst/>
              <a:cxnLst/>
              <a:rect r="r" b="b" t="t" l="l"/>
              <a:pathLst>
                <a:path h="468046" w="759521">
                  <a:moveTo>
                    <a:pt x="556321" y="0"/>
                  </a:moveTo>
                  <a:lnTo>
                    <a:pt x="0" y="0"/>
                  </a:lnTo>
                  <a:lnTo>
                    <a:pt x="203200" y="468046"/>
                  </a:lnTo>
                  <a:lnTo>
                    <a:pt x="759521" y="468046"/>
                  </a:lnTo>
                  <a:lnTo>
                    <a:pt x="556321" y="0"/>
                  </a:lnTo>
                  <a:close/>
                </a:path>
              </a:pathLst>
            </a:custGeom>
            <a:blipFill>
              <a:blip r:embed="rId5"/>
              <a:stretch>
                <a:fillRect l="-5392" t="0" r="-5392" b="0"/>
              </a:stretch>
            </a:blipFill>
            <a:ln w="142875" cap="sq">
              <a:solidFill>
                <a:srgbClr val="FFFFFF"/>
              </a:solidFill>
              <a:prstDash val="solid"/>
              <a:miter/>
            </a:ln>
          </p:spPr>
        </p:sp>
      </p:grpSp>
      <p:grpSp>
        <p:nvGrpSpPr>
          <p:cNvPr name="Group 12" id="12"/>
          <p:cNvGrpSpPr/>
          <p:nvPr/>
        </p:nvGrpSpPr>
        <p:grpSpPr>
          <a:xfrm rot="0">
            <a:off x="14564053" y="-1477201"/>
            <a:ext cx="5390494" cy="2982376"/>
            <a:chOff x="0" y="0"/>
            <a:chExt cx="7187325" cy="3976501"/>
          </a:xfrm>
        </p:grpSpPr>
        <p:grpSp>
          <p:nvGrpSpPr>
            <p:cNvPr name="Group 13" id="13"/>
            <p:cNvGrpSpPr/>
            <p:nvPr/>
          </p:nvGrpSpPr>
          <p:grpSpPr>
            <a:xfrm rot="-10800000">
              <a:off x="0" y="0"/>
              <a:ext cx="7187325" cy="3262226"/>
              <a:chOff x="0" y="0"/>
              <a:chExt cx="1239720" cy="562692"/>
            </a:xfrm>
          </p:grpSpPr>
          <p:sp>
            <p:nvSpPr>
              <p:cNvPr name="Freeform 14" id="14"/>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15" id="15"/>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10800000">
              <a:off x="2511062" y="2547952"/>
              <a:ext cx="3673400" cy="1428550"/>
              <a:chOff x="0" y="0"/>
              <a:chExt cx="1643297" cy="639062"/>
            </a:xfrm>
          </p:grpSpPr>
          <p:sp>
            <p:nvSpPr>
              <p:cNvPr name="Freeform 17" id="17"/>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8" id="18"/>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sp>
        <p:nvSpPr>
          <p:cNvPr name="Freeform 19" id="19"/>
          <p:cNvSpPr/>
          <p:nvPr/>
        </p:nvSpPr>
        <p:spPr>
          <a:xfrm flipH="false" flipV="false" rot="0">
            <a:off x="8216900"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6">
              <a:extLst>
                <a:ext uri="{96DAC541-7B7A-43D3-8B79-37D633B846F1}">
                  <asvg:svgBlip xmlns:asvg="http://schemas.microsoft.com/office/drawing/2016/SVG/main" r:embed="rId7"/>
                </a:ext>
              </a:extLst>
            </a:blip>
            <a:stretch>
              <a:fillRect l="0" t="-561128" r="0" b="0"/>
            </a:stretch>
          </a:blipFill>
        </p:spPr>
      </p:sp>
      <p:sp>
        <p:nvSpPr>
          <p:cNvPr name="Freeform 20" id="20"/>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8216900" y="8427958"/>
            <a:ext cx="885980" cy="536756"/>
          </a:xfrm>
          <a:custGeom>
            <a:avLst/>
            <a:gdLst/>
            <a:ahLst/>
            <a:cxnLst/>
            <a:rect r="r" b="b" t="t" l="l"/>
            <a:pathLst>
              <a:path h="536756" w="885980">
                <a:moveTo>
                  <a:pt x="0" y="0"/>
                </a:moveTo>
                <a:lnTo>
                  <a:pt x="885980" y="0"/>
                </a:lnTo>
                <a:lnTo>
                  <a:pt x="885980" y="536756"/>
                </a:lnTo>
                <a:lnTo>
                  <a:pt x="0" y="5367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854200" y="-373396"/>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3" id="23"/>
          <p:cNvSpPr/>
          <p:nvPr/>
        </p:nvSpPr>
        <p:spPr>
          <a:xfrm flipH="false" flipV="false" rot="0">
            <a:off x="16566627"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17919895" y="9853727"/>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5" id="25"/>
          <p:cNvSpPr txBox="true"/>
          <p:nvPr/>
        </p:nvSpPr>
        <p:spPr>
          <a:xfrm rot="0">
            <a:off x="7747000" y="489980"/>
            <a:ext cx="6972300" cy="1071245"/>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Giới thiệu</a:t>
            </a:r>
          </a:p>
        </p:txBody>
      </p:sp>
      <p:sp>
        <p:nvSpPr>
          <p:cNvPr name="TextBox 26" id="26"/>
          <p:cNvSpPr txBox="true"/>
          <p:nvPr/>
        </p:nvSpPr>
        <p:spPr>
          <a:xfrm rot="0">
            <a:off x="8422296" y="1993900"/>
            <a:ext cx="8144331" cy="2799080"/>
          </a:xfrm>
          <a:prstGeom prst="rect">
            <a:avLst/>
          </a:prstGeom>
        </p:spPr>
        <p:txBody>
          <a:bodyPr anchor="t" rtlCol="false" tIns="0" lIns="0" bIns="0" rIns="0">
            <a:spAutoFit/>
          </a:bodyPr>
          <a:lstStyle/>
          <a:p>
            <a:pPr algn="l">
              <a:lnSpc>
                <a:spcPts val="3220"/>
              </a:lnSpc>
            </a:pPr>
            <a:r>
              <a:rPr lang="en-US" sz="2300">
                <a:solidFill>
                  <a:srgbClr val="1D1A1B"/>
                </a:solidFill>
                <a:latin typeface="Public Sans"/>
                <a:ea typeface="Public Sans"/>
                <a:cs typeface="Public Sans"/>
                <a:sym typeface="Public Sans"/>
              </a:rPr>
              <a:t>Tiki là một trong những sàn thương mại điện tử hàng đầu tại Việt Nam, được thành lập vào tháng 3 năm 2010 bởi ông Trần Ngọc Thái Sơn. Khởi đầu là một website bán sách trực tuyến, Tiki đã nhanh chóng phát triển thành một nền tảng mua sắm đa dạng với hơn 10 triệu sản phẩm thuộc 26 ngành hàng, phục vụ hàng triệu khách hàng trên toàn quốc. </a:t>
            </a:r>
          </a:p>
          <a:p>
            <a:pPr algn="l">
              <a:lnSpc>
                <a:spcPts val="3220"/>
              </a:lnSpc>
            </a:pPr>
          </a:p>
        </p:txBody>
      </p:sp>
      <p:sp>
        <p:nvSpPr>
          <p:cNvPr name="TextBox 27" id="27"/>
          <p:cNvSpPr txBox="true"/>
          <p:nvPr/>
        </p:nvSpPr>
        <p:spPr>
          <a:xfrm rot="0">
            <a:off x="10238504" y="4735830"/>
            <a:ext cx="7283350" cy="4187190"/>
          </a:xfrm>
          <a:prstGeom prst="rect">
            <a:avLst/>
          </a:prstGeom>
        </p:spPr>
        <p:txBody>
          <a:bodyPr anchor="t" rtlCol="false" tIns="0" lIns="0" bIns="0" rIns="0">
            <a:spAutoFit/>
          </a:bodyPr>
          <a:lstStyle/>
          <a:p>
            <a:pPr algn="l">
              <a:lnSpc>
                <a:spcPts val="3359"/>
              </a:lnSpc>
              <a:spcBef>
                <a:spcPct val="0"/>
              </a:spcBef>
            </a:pPr>
            <a:r>
              <a:rPr lang="en-US" sz="2400">
                <a:solidFill>
                  <a:srgbClr val="1D1A1B"/>
                </a:solidFill>
                <a:latin typeface="Public Sans"/>
                <a:ea typeface="Public Sans"/>
                <a:cs typeface="Public Sans"/>
                <a:sym typeface="Public Sans"/>
              </a:rPr>
              <a:t>Với phương châm "Tốt &amp; Nhanh", Tiki cam kết cung cấp hàng chính hãng 100% và dịch vụ giao hàng nhanh chóng, đặc biệt là dịch vụ TikiNOW giao hàng trong 2 giờ tại các thành phố lớn như TP.HCM và Hà Nội. Ngoài ra, Tiki còn sở hữu hệ sinh thái bao gồm Tiki Trading – gian hàng chính hãng do Tiki vận hành, và TikiNOW Smart Logistics – đơn vị cung cấp dịch vụ hậu cần toàn diện, nhằm mang đến trải nghiệm mua sắm tiện lợi và đáng tin cậy cho người tiêu dùng Việt Nam.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3625677" y="-1477201"/>
            <a:ext cx="5390494" cy="2446670"/>
            <a:chOff x="0" y="0"/>
            <a:chExt cx="1239720" cy="562692"/>
          </a:xfrm>
        </p:grpSpPr>
        <p:sp>
          <p:nvSpPr>
            <p:cNvPr name="Freeform 4" id="4"/>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5" id="5"/>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726419" y="-1477201"/>
            <a:ext cx="5390494" cy="2446670"/>
            <a:chOff x="0" y="0"/>
            <a:chExt cx="1239720" cy="562692"/>
          </a:xfrm>
        </p:grpSpPr>
        <p:sp>
          <p:nvSpPr>
            <p:cNvPr name="Freeform 7" id="7"/>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8" id="8"/>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5914948" y="433762"/>
            <a:ext cx="2755050" cy="1071412"/>
            <a:chOff x="0" y="0"/>
            <a:chExt cx="1643297" cy="639062"/>
          </a:xfrm>
        </p:grpSpPr>
        <p:sp>
          <p:nvSpPr>
            <p:cNvPr name="Freeform 10" id="10"/>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380247" y="433762"/>
            <a:ext cx="2755050" cy="1071412"/>
            <a:chOff x="0" y="0"/>
            <a:chExt cx="1643297" cy="639062"/>
          </a:xfrm>
        </p:grpSpPr>
        <p:sp>
          <p:nvSpPr>
            <p:cNvPr name="Freeform 13" id="13"/>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289309" y="1124240"/>
            <a:ext cx="1314829" cy="417924"/>
          </a:xfrm>
          <a:custGeom>
            <a:avLst/>
            <a:gdLst/>
            <a:ahLst/>
            <a:cxnLst/>
            <a:rect r="r" b="b" t="t" l="l"/>
            <a:pathLst>
              <a:path h="417924" w="1314829">
                <a:moveTo>
                  <a:pt x="0" y="0"/>
                </a:moveTo>
                <a:lnTo>
                  <a:pt x="1314829" y="0"/>
                </a:lnTo>
                <a:lnTo>
                  <a:pt x="1314829" y="417924"/>
                </a:lnTo>
                <a:lnTo>
                  <a:pt x="0" y="41792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0">
            <a:off x="17761450" y="2809883"/>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212050" y="-233337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2120060" y="1990616"/>
            <a:ext cx="14200863" cy="6834165"/>
          </a:xfrm>
          <a:custGeom>
            <a:avLst/>
            <a:gdLst/>
            <a:ahLst/>
            <a:cxnLst/>
            <a:rect r="r" b="b" t="t" l="l"/>
            <a:pathLst>
              <a:path h="6834165" w="14200863">
                <a:moveTo>
                  <a:pt x="0" y="0"/>
                </a:moveTo>
                <a:lnTo>
                  <a:pt x="14200863" y="0"/>
                </a:lnTo>
                <a:lnTo>
                  <a:pt x="14200863" y="6834166"/>
                </a:lnTo>
                <a:lnTo>
                  <a:pt x="0" y="6834166"/>
                </a:lnTo>
                <a:lnTo>
                  <a:pt x="0" y="0"/>
                </a:lnTo>
                <a:close/>
              </a:path>
            </a:pathLst>
          </a:custGeom>
          <a:blipFill>
            <a:blip r:embed="rId13"/>
            <a:stretch>
              <a:fillRect l="0" t="0" r="0" b="0"/>
            </a:stretch>
          </a:blipFill>
        </p:spPr>
      </p:sp>
      <p:sp>
        <p:nvSpPr>
          <p:cNvPr name="TextBox 21" id="21"/>
          <p:cNvSpPr txBox="true"/>
          <p:nvPr/>
        </p:nvSpPr>
        <p:spPr>
          <a:xfrm rot="0">
            <a:off x="4957513" y="81663"/>
            <a:ext cx="8372974"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3022815" y="1934300"/>
            <a:ext cx="12242371" cy="7345423"/>
          </a:xfrm>
          <a:custGeom>
            <a:avLst/>
            <a:gdLst/>
            <a:ahLst/>
            <a:cxnLst/>
            <a:rect r="r" b="b" t="t" l="l"/>
            <a:pathLst>
              <a:path h="7345423" w="12242371">
                <a:moveTo>
                  <a:pt x="0" y="0"/>
                </a:moveTo>
                <a:lnTo>
                  <a:pt x="12242370" y="0"/>
                </a:lnTo>
                <a:lnTo>
                  <a:pt x="12242370" y="7345423"/>
                </a:lnTo>
                <a:lnTo>
                  <a:pt x="0" y="7345423"/>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541736" y="2120013"/>
            <a:ext cx="15154658" cy="7293179"/>
          </a:xfrm>
          <a:custGeom>
            <a:avLst/>
            <a:gdLst/>
            <a:ahLst/>
            <a:cxnLst/>
            <a:rect r="r" b="b" t="t" l="l"/>
            <a:pathLst>
              <a:path h="7293179" w="15154658">
                <a:moveTo>
                  <a:pt x="0" y="0"/>
                </a:moveTo>
                <a:lnTo>
                  <a:pt x="15154658" y="0"/>
                </a:lnTo>
                <a:lnTo>
                  <a:pt x="15154658" y="7293180"/>
                </a:lnTo>
                <a:lnTo>
                  <a:pt x="0" y="7293180"/>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805967" y="2122063"/>
            <a:ext cx="14676067" cy="7136237"/>
          </a:xfrm>
          <a:custGeom>
            <a:avLst/>
            <a:gdLst/>
            <a:ahLst/>
            <a:cxnLst/>
            <a:rect r="r" b="b" t="t" l="l"/>
            <a:pathLst>
              <a:path h="7136237" w="14676067">
                <a:moveTo>
                  <a:pt x="0" y="0"/>
                </a:moveTo>
                <a:lnTo>
                  <a:pt x="14676066" y="0"/>
                </a:lnTo>
                <a:lnTo>
                  <a:pt x="14676066" y="7136237"/>
                </a:lnTo>
                <a:lnTo>
                  <a:pt x="0" y="7136237"/>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4855781" y="2054578"/>
            <a:ext cx="9461010" cy="7104867"/>
          </a:xfrm>
          <a:custGeom>
            <a:avLst/>
            <a:gdLst/>
            <a:ahLst/>
            <a:cxnLst/>
            <a:rect r="r" b="b" t="t" l="l"/>
            <a:pathLst>
              <a:path h="7104867" w="9461010">
                <a:moveTo>
                  <a:pt x="0" y="0"/>
                </a:moveTo>
                <a:lnTo>
                  <a:pt x="9461010" y="0"/>
                </a:lnTo>
                <a:lnTo>
                  <a:pt x="9461010" y="7104867"/>
                </a:lnTo>
                <a:lnTo>
                  <a:pt x="0" y="7104867"/>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136650" y="2346583"/>
            <a:ext cx="15760380" cy="6520857"/>
          </a:xfrm>
          <a:custGeom>
            <a:avLst/>
            <a:gdLst/>
            <a:ahLst/>
            <a:cxnLst/>
            <a:rect r="r" b="b" t="t" l="l"/>
            <a:pathLst>
              <a:path h="6520857" w="15760380">
                <a:moveTo>
                  <a:pt x="0" y="0"/>
                </a:moveTo>
                <a:lnTo>
                  <a:pt x="15760380" y="0"/>
                </a:lnTo>
                <a:lnTo>
                  <a:pt x="15760380" y="6520857"/>
                </a:lnTo>
                <a:lnTo>
                  <a:pt x="0" y="6520857"/>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3181640" y="2533422"/>
            <a:ext cx="13044411" cy="6147178"/>
          </a:xfrm>
          <a:custGeom>
            <a:avLst/>
            <a:gdLst/>
            <a:ahLst/>
            <a:cxnLst/>
            <a:rect r="r" b="b" t="t" l="l"/>
            <a:pathLst>
              <a:path h="6147178" w="13044411">
                <a:moveTo>
                  <a:pt x="0" y="0"/>
                </a:moveTo>
                <a:lnTo>
                  <a:pt x="13044411" y="0"/>
                </a:lnTo>
                <a:lnTo>
                  <a:pt x="13044411" y="6147179"/>
                </a:lnTo>
                <a:lnTo>
                  <a:pt x="0" y="6147179"/>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549400" y="2686172"/>
            <a:ext cx="15788895" cy="6572128"/>
          </a:xfrm>
          <a:custGeom>
            <a:avLst/>
            <a:gdLst/>
            <a:ahLst/>
            <a:cxnLst/>
            <a:rect r="r" b="b" t="t" l="l"/>
            <a:pathLst>
              <a:path h="6572128" w="15788895">
                <a:moveTo>
                  <a:pt x="0" y="0"/>
                </a:moveTo>
                <a:lnTo>
                  <a:pt x="15788895" y="0"/>
                </a:lnTo>
                <a:lnTo>
                  <a:pt x="15788895" y="6572128"/>
                </a:lnTo>
                <a:lnTo>
                  <a:pt x="0" y="6572128"/>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3550929" y="2076328"/>
            <a:ext cx="12070714" cy="7061368"/>
          </a:xfrm>
          <a:custGeom>
            <a:avLst/>
            <a:gdLst/>
            <a:ahLst/>
            <a:cxnLst/>
            <a:rect r="r" b="b" t="t" l="l"/>
            <a:pathLst>
              <a:path h="7061368" w="12070714">
                <a:moveTo>
                  <a:pt x="0" y="0"/>
                </a:moveTo>
                <a:lnTo>
                  <a:pt x="12070714" y="0"/>
                </a:lnTo>
                <a:lnTo>
                  <a:pt x="12070714" y="7061368"/>
                </a:lnTo>
                <a:lnTo>
                  <a:pt x="0" y="7061368"/>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561963" y="2186688"/>
            <a:ext cx="8410790" cy="5339849"/>
          </a:xfrm>
          <a:custGeom>
            <a:avLst/>
            <a:gdLst/>
            <a:ahLst/>
            <a:cxnLst/>
            <a:rect r="r" b="b" t="t" l="l"/>
            <a:pathLst>
              <a:path h="5339849" w="8410790">
                <a:moveTo>
                  <a:pt x="0" y="0"/>
                </a:moveTo>
                <a:lnTo>
                  <a:pt x="8410790" y="0"/>
                </a:lnTo>
                <a:lnTo>
                  <a:pt x="8410790" y="5339849"/>
                </a:lnTo>
                <a:lnTo>
                  <a:pt x="0" y="5339849"/>
                </a:lnTo>
                <a:lnTo>
                  <a:pt x="0" y="0"/>
                </a:lnTo>
                <a:close/>
              </a:path>
            </a:pathLst>
          </a:custGeom>
          <a:blipFill>
            <a:blip r:embed="rId13"/>
            <a:stretch>
              <a:fillRect l="0" t="0" r="0" b="0"/>
            </a:stretch>
          </a:blipFill>
        </p:spPr>
      </p:sp>
      <p:sp>
        <p:nvSpPr>
          <p:cNvPr name="Freeform 21" id="21"/>
          <p:cNvSpPr/>
          <p:nvPr/>
        </p:nvSpPr>
        <p:spPr>
          <a:xfrm flipH="false" flipV="false" rot="0">
            <a:off x="9224558" y="2342961"/>
            <a:ext cx="8862623" cy="5118165"/>
          </a:xfrm>
          <a:custGeom>
            <a:avLst/>
            <a:gdLst/>
            <a:ahLst/>
            <a:cxnLst/>
            <a:rect r="r" b="b" t="t" l="l"/>
            <a:pathLst>
              <a:path h="5118165" w="8862623">
                <a:moveTo>
                  <a:pt x="0" y="0"/>
                </a:moveTo>
                <a:lnTo>
                  <a:pt x="8862623" y="0"/>
                </a:lnTo>
                <a:lnTo>
                  <a:pt x="8862623" y="5118164"/>
                </a:lnTo>
                <a:lnTo>
                  <a:pt x="0" y="5118164"/>
                </a:lnTo>
                <a:lnTo>
                  <a:pt x="0" y="0"/>
                </a:lnTo>
                <a:close/>
              </a:path>
            </a:pathLst>
          </a:custGeom>
          <a:blipFill>
            <a:blip r:embed="rId14"/>
            <a:stretch>
              <a:fillRect l="0" t="0" r="0" b="0"/>
            </a:stretch>
          </a:blipFill>
        </p:spPr>
      </p:sp>
      <p:sp>
        <p:nvSpPr>
          <p:cNvPr name="TextBox 22" id="22"/>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3" id="23"/>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83347"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1533067" y="-624938"/>
            <a:ext cx="5726233" cy="1198000"/>
            <a:chOff x="0" y="0"/>
            <a:chExt cx="3054608" cy="639062"/>
          </a:xfrm>
        </p:grpSpPr>
        <p:sp>
          <p:nvSpPr>
            <p:cNvPr name="Freeform 7" id="7"/>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8" id="8"/>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673113" y="9251081"/>
            <a:ext cx="8799130" cy="2446670"/>
            <a:chOff x="0" y="0"/>
            <a:chExt cx="2023648" cy="562692"/>
          </a:xfrm>
        </p:grpSpPr>
        <p:sp>
          <p:nvSpPr>
            <p:cNvPr name="Freeform 10" id="10"/>
            <p:cNvSpPr/>
            <p:nvPr/>
          </p:nvSpPr>
          <p:spPr>
            <a:xfrm flipH="false" flipV="false" rot="0">
              <a:off x="0" y="0"/>
              <a:ext cx="2023648" cy="562692"/>
            </a:xfrm>
            <a:custGeom>
              <a:avLst/>
              <a:gdLst/>
              <a:ahLst/>
              <a:cxnLst/>
              <a:rect r="r" b="b" t="t" l="l"/>
              <a:pathLst>
                <a:path h="562692" w="2023648">
                  <a:moveTo>
                    <a:pt x="2023648" y="281346"/>
                  </a:moveTo>
                  <a:lnTo>
                    <a:pt x="1820448" y="562692"/>
                  </a:lnTo>
                  <a:lnTo>
                    <a:pt x="203200" y="562692"/>
                  </a:lnTo>
                  <a:lnTo>
                    <a:pt x="0" y="281346"/>
                  </a:lnTo>
                  <a:lnTo>
                    <a:pt x="203200" y="0"/>
                  </a:lnTo>
                  <a:lnTo>
                    <a:pt x="1820448" y="0"/>
                  </a:lnTo>
                  <a:lnTo>
                    <a:pt x="2023648" y="281346"/>
                  </a:lnTo>
                  <a:close/>
                </a:path>
              </a:pathLst>
            </a:custGeom>
            <a:solidFill>
              <a:srgbClr val="B51F19"/>
            </a:solidFill>
          </p:spPr>
        </p:sp>
        <p:sp>
          <p:nvSpPr>
            <p:cNvPr name="TextBox 11" id="11"/>
            <p:cNvSpPr txBox="true"/>
            <p:nvPr/>
          </p:nvSpPr>
          <p:spPr>
            <a:xfrm>
              <a:off x="114300" y="-57150"/>
              <a:ext cx="1795048" cy="61984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673113" y="8675100"/>
            <a:ext cx="2673102" cy="1151961"/>
            <a:chOff x="0" y="0"/>
            <a:chExt cx="1482931" cy="639062"/>
          </a:xfrm>
        </p:grpSpPr>
        <p:sp>
          <p:nvSpPr>
            <p:cNvPr name="Freeform 13" id="13"/>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A10D00"/>
            </a:solidFill>
            <a:ln w="57150" cap="sq">
              <a:solidFill>
                <a:srgbClr val="FFFFFF"/>
              </a:solidFill>
              <a:prstDash val="solid"/>
              <a:miter/>
            </a:ln>
          </p:spPr>
        </p:sp>
        <p:sp>
          <p:nvSpPr>
            <p:cNvPr name="TextBox 14" id="14"/>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0">
            <a:off x="-936887" y="178564"/>
            <a:ext cx="1336551" cy="905513"/>
          </a:xfrm>
          <a:custGeom>
            <a:avLst/>
            <a:gdLst/>
            <a:ahLst/>
            <a:cxnLst/>
            <a:rect r="r" b="b" t="t" l="l"/>
            <a:pathLst>
              <a:path h="905513" w="1336551">
                <a:moveTo>
                  <a:pt x="0" y="0"/>
                </a:moveTo>
                <a:lnTo>
                  <a:pt x="1336551" y="0"/>
                </a:lnTo>
                <a:lnTo>
                  <a:pt x="1336551" y="905514"/>
                </a:lnTo>
                <a:lnTo>
                  <a:pt x="0" y="9055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7083802"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7942798" y="-341999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10145339"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1">
              <a:extLst>
                <a:ext uri="{96DAC541-7B7A-43D3-8B79-37D633B846F1}">
                  <asvg:svgBlip xmlns:asvg="http://schemas.microsoft.com/office/drawing/2016/SVG/main" r:embed="rId12"/>
                </a:ext>
              </a:extLst>
            </a:blip>
            <a:stretch>
              <a:fillRect l="0" t="-561128" r="0" b="0"/>
            </a:stretch>
          </a:blipFill>
        </p:spPr>
      </p:sp>
      <p:sp>
        <p:nvSpPr>
          <p:cNvPr name="Freeform 20" id="20"/>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627652" y="140135"/>
            <a:ext cx="6197600" cy="1071245"/>
          </a:xfrm>
          <a:prstGeom prst="rect">
            <a:avLst/>
          </a:prstGeom>
        </p:spPr>
        <p:txBody>
          <a:bodyPr anchor="t" rtlCol="false" tIns="0" lIns="0" bIns="0" rIns="0">
            <a:spAutoFit/>
          </a:bodyPr>
          <a:lstStyle/>
          <a:p>
            <a:pPr algn="l">
              <a:lnSpc>
                <a:spcPts val="8499"/>
              </a:lnSpc>
            </a:pPr>
            <a:r>
              <a:rPr lang="en-US" sz="6799" b="true">
                <a:solidFill>
                  <a:srgbClr val="1D1A1B"/>
                </a:solidFill>
                <a:latin typeface="Public Sans Bold"/>
                <a:ea typeface="Public Sans Bold"/>
                <a:cs typeface="Public Sans Bold"/>
                <a:sym typeface="Public Sans Bold"/>
              </a:rPr>
              <a:t>Mục lục</a:t>
            </a:r>
          </a:p>
        </p:txBody>
      </p:sp>
      <p:sp>
        <p:nvSpPr>
          <p:cNvPr name="TextBox 22" id="22"/>
          <p:cNvSpPr txBox="true"/>
          <p:nvPr/>
        </p:nvSpPr>
        <p:spPr>
          <a:xfrm rot="0">
            <a:off x="1983942" y="1445425"/>
            <a:ext cx="4583488" cy="547371"/>
          </a:xfrm>
          <a:prstGeom prst="rect">
            <a:avLst/>
          </a:prstGeom>
        </p:spPr>
        <p:txBody>
          <a:bodyPr anchor="t" rtlCol="false" tIns="0" lIns="0" bIns="0" rIns="0">
            <a:spAutoFit/>
          </a:bodyPr>
          <a:lstStyle/>
          <a:p>
            <a:pPr algn="l">
              <a:lnSpc>
                <a:spcPts val="4479"/>
              </a:lnSpc>
            </a:pPr>
            <a:r>
              <a:rPr lang="en-US" sz="3199" b="true">
                <a:solidFill>
                  <a:srgbClr val="1D1A1B"/>
                </a:solidFill>
                <a:latin typeface="Public Sans Bold"/>
                <a:ea typeface="Public Sans Bold"/>
                <a:cs typeface="Public Sans Bold"/>
                <a:sym typeface="Public Sans Bold"/>
              </a:rPr>
              <a:t> Giới thiệu chung</a:t>
            </a:r>
          </a:p>
        </p:txBody>
      </p:sp>
      <p:sp>
        <p:nvSpPr>
          <p:cNvPr name="TextBox 23" id="23"/>
          <p:cNvSpPr txBox="true"/>
          <p:nvPr/>
        </p:nvSpPr>
        <p:spPr>
          <a:xfrm rot="0">
            <a:off x="9237264" y="1144706"/>
            <a:ext cx="6053074" cy="1109346"/>
          </a:xfrm>
          <a:prstGeom prst="rect">
            <a:avLst/>
          </a:prstGeom>
        </p:spPr>
        <p:txBody>
          <a:bodyPr anchor="t" rtlCol="false" tIns="0" lIns="0" bIns="0" rIns="0">
            <a:spAutoFit/>
          </a:bodyPr>
          <a:lstStyle/>
          <a:p>
            <a:pPr algn="l">
              <a:lnSpc>
                <a:spcPts val="4479"/>
              </a:lnSpc>
            </a:pPr>
            <a:r>
              <a:rPr lang="en-US" sz="31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Freeform 24" id="24"/>
          <p:cNvSpPr/>
          <p:nvPr/>
        </p:nvSpPr>
        <p:spPr>
          <a:xfrm flipH="false" flipV="false" rot="5400000">
            <a:off x="-809555" y="5970268"/>
            <a:ext cx="6296325" cy="15741"/>
          </a:xfrm>
          <a:custGeom>
            <a:avLst/>
            <a:gdLst/>
            <a:ahLst/>
            <a:cxnLst/>
            <a:rect r="r" b="b" t="t" l="l"/>
            <a:pathLst>
              <a:path h="15741" w="6296325">
                <a:moveTo>
                  <a:pt x="0" y="0"/>
                </a:moveTo>
                <a:lnTo>
                  <a:pt x="6296326" y="0"/>
                </a:lnTo>
                <a:lnTo>
                  <a:pt x="6296326" y="15741"/>
                </a:lnTo>
                <a:lnTo>
                  <a:pt x="0" y="1574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0">
            <a:off x="1999990" y="2478571"/>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17">
              <a:alphaModFix amt="60000"/>
              <a:extLst>
                <a:ext uri="{96DAC541-7B7A-43D3-8B79-37D633B846F1}">
                  <asvg:svgBlip xmlns:asvg="http://schemas.microsoft.com/office/drawing/2016/SVG/main" r:embed="rId18"/>
                </a:ext>
              </a:extLst>
            </a:blip>
            <a:stretch>
              <a:fillRect l="0" t="0" r="0" b="0"/>
            </a:stretch>
          </a:blipFill>
        </p:spPr>
      </p:sp>
      <p:sp>
        <p:nvSpPr>
          <p:cNvPr name="Freeform 26" id="26"/>
          <p:cNvSpPr/>
          <p:nvPr/>
        </p:nvSpPr>
        <p:spPr>
          <a:xfrm flipH="false" flipV="false" rot="0">
            <a:off x="2016666" y="3534905"/>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17">
              <a:alphaModFix amt="60000"/>
              <a:extLst>
                <a:ext uri="{96DAC541-7B7A-43D3-8B79-37D633B846F1}">
                  <asvg:svgBlip xmlns:asvg="http://schemas.microsoft.com/office/drawing/2016/SVG/main" r:embed="rId18"/>
                </a:ext>
              </a:extLst>
            </a:blip>
            <a:stretch>
              <a:fillRect l="0" t="0" r="0" b="0"/>
            </a:stretch>
          </a:blipFill>
        </p:spPr>
      </p:sp>
      <p:sp>
        <p:nvSpPr>
          <p:cNvPr name="Freeform 27" id="27"/>
          <p:cNvSpPr/>
          <p:nvPr/>
        </p:nvSpPr>
        <p:spPr>
          <a:xfrm flipH="false" flipV="false" rot="0">
            <a:off x="1999990" y="4679360"/>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17">
              <a:alphaModFix amt="60000"/>
              <a:extLst>
                <a:ext uri="{96DAC541-7B7A-43D3-8B79-37D633B846F1}">
                  <asvg:svgBlip xmlns:asvg="http://schemas.microsoft.com/office/drawing/2016/SVG/main" r:embed="rId18"/>
                </a:ext>
              </a:extLst>
            </a:blip>
            <a:stretch>
              <a:fillRect l="0" t="0" r="0" b="0"/>
            </a:stretch>
          </a:blipFill>
        </p:spPr>
      </p:sp>
      <p:grpSp>
        <p:nvGrpSpPr>
          <p:cNvPr name="Group 28" id="28"/>
          <p:cNvGrpSpPr/>
          <p:nvPr/>
        </p:nvGrpSpPr>
        <p:grpSpPr>
          <a:xfrm rot="0">
            <a:off x="2084448" y="2532668"/>
            <a:ext cx="490708" cy="49070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0D00"/>
            </a:solidFill>
            <a:ln w="57150" cap="sq">
              <a:solidFill>
                <a:srgbClr val="FFFFFF"/>
              </a:solidFill>
              <a:prstDash val="solid"/>
              <a:miter/>
            </a:ln>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31" id="31"/>
          <p:cNvGrpSpPr/>
          <p:nvPr/>
        </p:nvGrpSpPr>
        <p:grpSpPr>
          <a:xfrm rot="0">
            <a:off x="2101125" y="3589002"/>
            <a:ext cx="490708" cy="49070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57150" cap="sq">
              <a:solidFill>
                <a:srgbClr val="FFFFFF"/>
              </a:solidFill>
              <a:prstDash val="solid"/>
              <a:miter/>
            </a:ln>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34" id="34"/>
          <p:cNvGrpSpPr/>
          <p:nvPr/>
        </p:nvGrpSpPr>
        <p:grpSpPr>
          <a:xfrm rot="0">
            <a:off x="2084448" y="4733457"/>
            <a:ext cx="490708" cy="490708"/>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2B26"/>
            </a:solidFill>
            <a:ln w="57150" cap="sq">
              <a:solidFill>
                <a:srgbClr val="FFFFFF"/>
              </a:solidFill>
              <a:prstDash val="solid"/>
              <a:miter/>
            </a:ln>
          </p:spPr>
        </p:sp>
        <p:sp>
          <p:nvSpPr>
            <p:cNvPr name="TextBox 36" id="36"/>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
        <p:nvSpPr>
          <p:cNvPr name="TextBox 37" id="37"/>
          <p:cNvSpPr txBox="true"/>
          <p:nvPr/>
        </p:nvSpPr>
        <p:spPr>
          <a:xfrm rot="0">
            <a:off x="2861581" y="2529615"/>
            <a:ext cx="3136344"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1.</a:t>
            </a:r>
            <a:r>
              <a:rPr lang="en-US" sz="2499">
                <a:solidFill>
                  <a:srgbClr val="1D1A1B"/>
                </a:solidFill>
                <a:latin typeface="Public Sans"/>
                <a:ea typeface="Public Sans"/>
                <a:cs typeface="Public Sans"/>
                <a:sym typeface="Public Sans"/>
              </a:rPr>
              <a:t>Bối cảnh chọn đề tài</a:t>
            </a:r>
          </a:p>
        </p:txBody>
      </p:sp>
      <p:sp>
        <p:nvSpPr>
          <p:cNvPr name="TextBox 38" id="38"/>
          <p:cNvSpPr txBox="true"/>
          <p:nvPr/>
        </p:nvSpPr>
        <p:spPr>
          <a:xfrm rot="0">
            <a:off x="2861581" y="3589881"/>
            <a:ext cx="2714744"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2.Lý do chọn đề tài</a:t>
            </a:r>
          </a:p>
        </p:txBody>
      </p:sp>
      <p:sp>
        <p:nvSpPr>
          <p:cNvPr name="TextBox 39" id="39"/>
          <p:cNvSpPr txBox="true"/>
          <p:nvPr/>
        </p:nvSpPr>
        <p:spPr>
          <a:xfrm rot="0">
            <a:off x="2861581" y="4734335"/>
            <a:ext cx="2828211"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 3.Mục tiêu báo cáo</a:t>
            </a:r>
          </a:p>
        </p:txBody>
      </p:sp>
      <p:sp>
        <p:nvSpPr>
          <p:cNvPr name="Freeform 40" id="40"/>
          <p:cNvSpPr/>
          <p:nvPr/>
        </p:nvSpPr>
        <p:spPr>
          <a:xfrm flipH="false" flipV="false" rot="5400000">
            <a:off x="6334456" y="5996968"/>
            <a:ext cx="6296325" cy="15741"/>
          </a:xfrm>
          <a:custGeom>
            <a:avLst/>
            <a:gdLst/>
            <a:ahLst/>
            <a:cxnLst/>
            <a:rect r="r" b="b" t="t" l="l"/>
            <a:pathLst>
              <a:path h="15741" w="6296325">
                <a:moveTo>
                  <a:pt x="0" y="0"/>
                </a:moveTo>
                <a:lnTo>
                  <a:pt x="6296325" y="0"/>
                </a:lnTo>
                <a:lnTo>
                  <a:pt x="6296325" y="15741"/>
                </a:lnTo>
                <a:lnTo>
                  <a:pt x="0" y="1574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1" id="41"/>
          <p:cNvSpPr/>
          <p:nvPr/>
        </p:nvSpPr>
        <p:spPr>
          <a:xfrm flipH="false" flipV="false" rot="0">
            <a:off x="9144000" y="2505270"/>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17">
              <a:alphaModFix amt="60000"/>
              <a:extLst>
                <a:ext uri="{96DAC541-7B7A-43D3-8B79-37D633B846F1}">
                  <asvg:svgBlip xmlns:asvg="http://schemas.microsoft.com/office/drawing/2016/SVG/main" r:embed="rId18"/>
                </a:ext>
              </a:extLst>
            </a:blip>
            <a:stretch>
              <a:fillRect l="0" t="0" r="0" b="0"/>
            </a:stretch>
          </a:blipFill>
        </p:spPr>
      </p:sp>
      <p:sp>
        <p:nvSpPr>
          <p:cNvPr name="Freeform 42" id="42"/>
          <p:cNvSpPr/>
          <p:nvPr/>
        </p:nvSpPr>
        <p:spPr>
          <a:xfrm flipH="false" flipV="false" rot="0">
            <a:off x="9160677" y="3649725"/>
            <a:ext cx="659624" cy="659624"/>
          </a:xfrm>
          <a:custGeom>
            <a:avLst/>
            <a:gdLst/>
            <a:ahLst/>
            <a:cxnLst/>
            <a:rect r="r" b="b" t="t" l="l"/>
            <a:pathLst>
              <a:path h="659624" w="659624">
                <a:moveTo>
                  <a:pt x="0" y="0"/>
                </a:moveTo>
                <a:lnTo>
                  <a:pt x="659623" y="0"/>
                </a:lnTo>
                <a:lnTo>
                  <a:pt x="659623" y="659624"/>
                </a:lnTo>
                <a:lnTo>
                  <a:pt x="0" y="659624"/>
                </a:lnTo>
                <a:lnTo>
                  <a:pt x="0" y="0"/>
                </a:lnTo>
                <a:close/>
              </a:path>
            </a:pathLst>
          </a:custGeom>
          <a:blipFill>
            <a:blip r:embed="rId17">
              <a:alphaModFix amt="60000"/>
              <a:extLst>
                <a:ext uri="{96DAC541-7B7A-43D3-8B79-37D633B846F1}">
                  <asvg:svgBlip xmlns:asvg="http://schemas.microsoft.com/office/drawing/2016/SVG/main" r:embed="rId18"/>
                </a:ext>
              </a:extLst>
            </a:blip>
            <a:stretch>
              <a:fillRect l="0" t="0" r="0" b="0"/>
            </a:stretch>
          </a:blipFill>
        </p:spPr>
      </p:sp>
      <p:sp>
        <p:nvSpPr>
          <p:cNvPr name="Freeform 43" id="43"/>
          <p:cNvSpPr/>
          <p:nvPr/>
        </p:nvSpPr>
        <p:spPr>
          <a:xfrm flipH="false" flipV="false" rot="0">
            <a:off x="9144000" y="4794179"/>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17">
              <a:alphaModFix amt="60000"/>
              <a:extLst>
                <a:ext uri="{96DAC541-7B7A-43D3-8B79-37D633B846F1}">
                  <asvg:svgBlip xmlns:asvg="http://schemas.microsoft.com/office/drawing/2016/SVG/main" r:embed="rId18"/>
                </a:ext>
              </a:extLst>
            </a:blip>
            <a:stretch>
              <a:fillRect l="0" t="0" r="0" b="0"/>
            </a:stretch>
          </a:blipFill>
        </p:spPr>
      </p:sp>
      <p:grpSp>
        <p:nvGrpSpPr>
          <p:cNvPr name="Group 44" id="44"/>
          <p:cNvGrpSpPr/>
          <p:nvPr/>
        </p:nvGrpSpPr>
        <p:grpSpPr>
          <a:xfrm rot="0">
            <a:off x="9228458" y="2559367"/>
            <a:ext cx="490708" cy="490708"/>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10D00"/>
            </a:solidFill>
            <a:ln w="57150" cap="sq">
              <a:solidFill>
                <a:srgbClr val="FFFFFF"/>
              </a:solidFill>
              <a:prstDash val="solid"/>
              <a:miter/>
            </a:ln>
          </p:spPr>
        </p:sp>
        <p:sp>
          <p:nvSpPr>
            <p:cNvPr name="TextBox 46" id="46"/>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47" id="47"/>
          <p:cNvGrpSpPr/>
          <p:nvPr/>
        </p:nvGrpSpPr>
        <p:grpSpPr>
          <a:xfrm rot="0">
            <a:off x="9245135" y="3703822"/>
            <a:ext cx="490708" cy="490708"/>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57150" cap="sq">
              <a:solidFill>
                <a:srgbClr val="FFFFFF"/>
              </a:solidFill>
              <a:prstDash val="solid"/>
              <a:miter/>
            </a:ln>
          </p:spPr>
        </p:sp>
        <p:sp>
          <p:nvSpPr>
            <p:cNvPr name="TextBox 49" id="49"/>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50" id="50"/>
          <p:cNvGrpSpPr/>
          <p:nvPr/>
        </p:nvGrpSpPr>
        <p:grpSpPr>
          <a:xfrm rot="0">
            <a:off x="9228458" y="4848276"/>
            <a:ext cx="490708" cy="490708"/>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2B26"/>
            </a:solidFill>
            <a:ln w="57150" cap="sq">
              <a:solidFill>
                <a:srgbClr val="FFFFFF"/>
              </a:solidFill>
              <a:prstDash val="solid"/>
              <a:miter/>
            </a:ln>
          </p:spPr>
        </p:sp>
        <p:sp>
          <p:nvSpPr>
            <p:cNvPr name="TextBox 52" id="52"/>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
        <p:nvSpPr>
          <p:cNvPr name="TextBox 53" id="53"/>
          <p:cNvSpPr txBox="true"/>
          <p:nvPr/>
        </p:nvSpPr>
        <p:spPr>
          <a:xfrm rot="0">
            <a:off x="10089374" y="2533546"/>
            <a:ext cx="2547104"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1.T</a:t>
            </a:r>
            <a:r>
              <a:rPr lang="en-US" sz="2499">
                <a:solidFill>
                  <a:srgbClr val="1D1A1B"/>
                </a:solidFill>
                <a:latin typeface="Public Sans"/>
                <a:ea typeface="Public Sans"/>
                <a:cs typeface="Public Sans"/>
                <a:sym typeface="Public Sans"/>
              </a:rPr>
              <a:t>hu thập dữ liệu</a:t>
            </a:r>
          </a:p>
        </p:txBody>
      </p:sp>
      <p:sp>
        <p:nvSpPr>
          <p:cNvPr name="TextBox 54" id="54"/>
          <p:cNvSpPr txBox="true"/>
          <p:nvPr/>
        </p:nvSpPr>
        <p:spPr>
          <a:xfrm rot="0">
            <a:off x="10001275" y="3678001"/>
            <a:ext cx="4300895"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 </a:t>
            </a:r>
            <a:r>
              <a:rPr lang="en-US" sz="2499">
                <a:solidFill>
                  <a:srgbClr val="1D1A1B"/>
                </a:solidFill>
                <a:latin typeface="Public Sans"/>
                <a:ea typeface="Public Sans"/>
                <a:cs typeface="Public Sans"/>
                <a:sym typeface="Public Sans"/>
              </a:rPr>
              <a:t>2.Phân tích khám phá dữ liệu</a:t>
            </a:r>
          </a:p>
        </p:txBody>
      </p:sp>
      <p:sp>
        <p:nvSpPr>
          <p:cNvPr name="TextBox 55" id="55"/>
          <p:cNvSpPr txBox="true"/>
          <p:nvPr/>
        </p:nvSpPr>
        <p:spPr>
          <a:xfrm rot="0">
            <a:off x="10019879" y="4849155"/>
            <a:ext cx="2799636"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 3.Phân tích dữ liệu</a:t>
            </a:r>
          </a:p>
        </p:txBody>
      </p:sp>
      <p:sp>
        <p:nvSpPr>
          <p:cNvPr name="Freeform 56" id="56"/>
          <p:cNvSpPr/>
          <p:nvPr/>
        </p:nvSpPr>
        <p:spPr>
          <a:xfrm flipH="false" flipV="false" rot="0">
            <a:off x="9152806" y="5996728"/>
            <a:ext cx="659624" cy="659624"/>
          </a:xfrm>
          <a:custGeom>
            <a:avLst/>
            <a:gdLst/>
            <a:ahLst/>
            <a:cxnLst/>
            <a:rect r="r" b="b" t="t" l="l"/>
            <a:pathLst>
              <a:path h="659624" w="659624">
                <a:moveTo>
                  <a:pt x="0" y="0"/>
                </a:moveTo>
                <a:lnTo>
                  <a:pt x="659624" y="0"/>
                </a:lnTo>
                <a:lnTo>
                  <a:pt x="659624" y="659624"/>
                </a:lnTo>
                <a:lnTo>
                  <a:pt x="0" y="659624"/>
                </a:lnTo>
                <a:lnTo>
                  <a:pt x="0" y="0"/>
                </a:lnTo>
                <a:close/>
              </a:path>
            </a:pathLst>
          </a:custGeom>
          <a:blipFill>
            <a:blip r:embed="rId17">
              <a:alphaModFix amt="60000"/>
              <a:extLst>
                <a:ext uri="{96DAC541-7B7A-43D3-8B79-37D633B846F1}">
                  <asvg:svgBlip xmlns:asvg="http://schemas.microsoft.com/office/drawing/2016/SVG/main" r:embed="rId18"/>
                </a:ext>
              </a:extLst>
            </a:blip>
            <a:stretch>
              <a:fillRect l="0" t="0" r="0" b="0"/>
            </a:stretch>
          </a:blipFill>
        </p:spPr>
      </p:sp>
      <p:grpSp>
        <p:nvGrpSpPr>
          <p:cNvPr name="Group 57" id="57"/>
          <p:cNvGrpSpPr/>
          <p:nvPr/>
        </p:nvGrpSpPr>
        <p:grpSpPr>
          <a:xfrm rot="0">
            <a:off x="9237264" y="6050825"/>
            <a:ext cx="490708" cy="490708"/>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2B26"/>
            </a:solidFill>
            <a:ln w="57150" cap="sq">
              <a:solidFill>
                <a:srgbClr val="FFFFFF"/>
              </a:solidFill>
              <a:prstDash val="solid"/>
              <a:miter/>
            </a:ln>
          </p:spPr>
        </p:sp>
        <p:sp>
          <p:nvSpPr>
            <p:cNvPr name="TextBox 59" id="59"/>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
        <p:nvSpPr>
          <p:cNvPr name="TextBox 60" id="60"/>
          <p:cNvSpPr txBox="true"/>
          <p:nvPr/>
        </p:nvSpPr>
        <p:spPr>
          <a:xfrm rot="0">
            <a:off x="10089374" y="6023905"/>
            <a:ext cx="4589145"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 4.Trực quan hóa bằng Power BI</a:t>
            </a:r>
          </a:p>
        </p:txBody>
      </p:sp>
      <p:sp>
        <p:nvSpPr>
          <p:cNvPr name="TextBox 61" id="61"/>
          <p:cNvSpPr txBox="true"/>
          <p:nvPr/>
        </p:nvSpPr>
        <p:spPr>
          <a:xfrm rot="0">
            <a:off x="10145339" y="7284614"/>
            <a:ext cx="4422219"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 5.Xây dựng mô hình phân tích</a:t>
            </a:r>
          </a:p>
        </p:txBody>
      </p:sp>
      <p:sp>
        <p:nvSpPr>
          <p:cNvPr name="Freeform 62" id="62"/>
          <p:cNvSpPr/>
          <p:nvPr/>
        </p:nvSpPr>
        <p:spPr>
          <a:xfrm flipH="false" flipV="false" rot="0">
            <a:off x="9160677" y="7199277"/>
            <a:ext cx="659624" cy="659624"/>
          </a:xfrm>
          <a:custGeom>
            <a:avLst/>
            <a:gdLst/>
            <a:ahLst/>
            <a:cxnLst/>
            <a:rect r="r" b="b" t="t" l="l"/>
            <a:pathLst>
              <a:path h="659624" w="659624">
                <a:moveTo>
                  <a:pt x="0" y="0"/>
                </a:moveTo>
                <a:lnTo>
                  <a:pt x="659623" y="0"/>
                </a:lnTo>
                <a:lnTo>
                  <a:pt x="659623" y="659624"/>
                </a:lnTo>
                <a:lnTo>
                  <a:pt x="0" y="659624"/>
                </a:lnTo>
                <a:lnTo>
                  <a:pt x="0" y="0"/>
                </a:lnTo>
                <a:close/>
              </a:path>
            </a:pathLst>
          </a:custGeom>
          <a:blipFill>
            <a:blip r:embed="rId17">
              <a:alphaModFix amt="60000"/>
              <a:extLst>
                <a:ext uri="{96DAC541-7B7A-43D3-8B79-37D633B846F1}">
                  <asvg:svgBlip xmlns:asvg="http://schemas.microsoft.com/office/drawing/2016/SVG/main" r:embed="rId18"/>
                </a:ext>
              </a:extLst>
            </a:blip>
            <a:stretch>
              <a:fillRect l="0" t="0" r="0" b="0"/>
            </a:stretch>
          </a:blipFill>
        </p:spPr>
      </p:sp>
      <p:grpSp>
        <p:nvGrpSpPr>
          <p:cNvPr name="Group 63" id="63"/>
          <p:cNvGrpSpPr/>
          <p:nvPr/>
        </p:nvGrpSpPr>
        <p:grpSpPr>
          <a:xfrm rot="0">
            <a:off x="9245135" y="7253374"/>
            <a:ext cx="490708" cy="490708"/>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92B26"/>
            </a:solidFill>
            <a:ln w="57150" cap="sq">
              <a:solidFill>
                <a:srgbClr val="FFFFFF"/>
              </a:solidFill>
              <a:prstDash val="solid"/>
              <a:miter/>
            </a:ln>
          </p:spPr>
        </p:sp>
        <p:sp>
          <p:nvSpPr>
            <p:cNvPr name="TextBox 65" id="65"/>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3355712" y="2120013"/>
            <a:ext cx="11576576" cy="6884940"/>
          </a:xfrm>
          <a:custGeom>
            <a:avLst/>
            <a:gdLst/>
            <a:ahLst/>
            <a:cxnLst/>
            <a:rect r="r" b="b" t="t" l="l"/>
            <a:pathLst>
              <a:path h="6884940" w="11576576">
                <a:moveTo>
                  <a:pt x="0" y="0"/>
                </a:moveTo>
                <a:lnTo>
                  <a:pt x="11576576" y="0"/>
                </a:lnTo>
                <a:lnTo>
                  <a:pt x="11576576" y="6884940"/>
                </a:lnTo>
                <a:lnTo>
                  <a:pt x="0" y="6884940"/>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3554244" y="1890921"/>
            <a:ext cx="12064083" cy="7367379"/>
          </a:xfrm>
          <a:custGeom>
            <a:avLst/>
            <a:gdLst/>
            <a:ahLst/>
            <a:cxnLst/>
            <a:rect r="r" b="b" t="t" l="l"/>
            <a:pathLst>
              <a:path h="7367379" w="12064083">
                <a:moveTo>
                  <a:pt x="0" y="0"/>
                </a:moveTo>
                <a:lnTo>
                  <a:pt x="12064083" y="0"/>
                </a:lnTo>
                <a:lnTo>
                  <a:pt x="12064083" y="7367379"/>
                </a:lnTo>
                <a:lnTo>
                  <a:pt x="0" y="7367379"/>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4741144" y="2091772"/>
            <a:ext cx="8805711" cy="7030480"/>
          </a:xfrm>
          <a:custGeom>
            <a:avLst/>
            <a:gdLst/>
            <a:ahLst/>
            <a:cxnLst/>
            <a:rect r="r" b="b" t="t" l="l"/>
            <a:pathLst>
              <a:path h="7030480" w="8805711">
                <a:moveTo>
                  <a:pt x="0" y="0"/>
                </a:moveTo>
                <a:lnTo>
                  <a:pt x="8805712" y="0"/>
                </a:lnTo>
                <a:lnTo>
                  <a:pt x="8805712" y="7030479"/>
                </a:lnTo>
                <a:lnTo>
                  <a:pt x="0" y="7030479"/>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2816501" y="2504412"/>
            <a:ext cx="13539570" cy="6515918"/>
          </a:xfrm>
          <a:custGeom>
            <a:avLst/>
            <a:gdLst/>
            <a:ahLst/>
            <a:cxnLst/>
            <a:rect r="r" b="b" t="t" l="l"/>
            <a:pathLst>
              <a:path h="6515918" w="13539570">
                <a:moveTo>
                  <a:pt x="0" y="0"/>
                </a:moveTo>
                <a:lnTo>
                  <a:pt x="13539570" y="0"/>
                </a:lnTo>
                <a:lnTo>
                  <a:pt x="13539570" y="6515918"/>
                </a:lnTo>
                <a:lnTo>
                  <a:pt x="0" y="6515918"/>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2188221" y="2120013"/>
            <a:ext cx="13911559" cy="7390516"/>
          </a:xfrm>
          <a:custGeom>
            <a:avLst/>
            <a:gdLst/>
            <a:ahLst/>
            <a:cxnLst/>
            <a:rect r="r" b="b" t="t" l="l"/>
            <a:pathLst>
              <a:path h="7390516" w="13911559">
                <a:moveTo>
                  <a:pt x="0" y="0"/>
                </a:moveTo>
                <a:lnTo>
                  <a:pt x="13911558" y="0"/>
                </a:lnTo>
                <a:lnTo>
                  <a:pt x="13911558" y="7390516"/>
                </a:lnTo>
                <a:lnTo>
                  <a:pt x="0" y="7390516"/>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2" id="22"/>
          <p:cNvSpPr txBox="true"/>
          <p:nvPr/>
        </p:nvSpPr>
        <p:spPr>
          <a:xfrm rot="0">
            <a:off x="2467453" y="1250063"/>
            <a:ext cx="5202912"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3. Phân tích khám phá dữ liệu </a:t>
            </a:r>
          </a:p>
          <a:p>
            <a:pPr algn="ctr">
              <a:lnSpc>
                <a:spcPts val="3499"/>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4705406" y="5986634"/>
            <a:ext cx="13089173" cy="5171733"/>
            <a:chOff x="0" y="0"/>
            <a:chExt cx="677619" cy="267738"/>
          </a:xfrm>
        </p:grpSpPr>
        <p:sp>
          <p:nvSpPr>
            <p:cNvPr name="Freeform 4" id="4"/>
            <p:cNvSpPr/>
            <p:nvPr/>
          </p:nvSpPr>
          <p:spPr>
            <a:xfrm flipH="false" flipV="false" rot="0">
              <a:off x="0" y="0"/>
              <a:ext cx="677619" cy="267738"/>
            </a:xfrm>
            <a:custGeom>
              <a:avLst/>
              <a:gdLst/>
              <a:ahLst/>
              <a:cxnLst/>
              <a:rect r="r" b="b" t="t" l="l"/>
              <a:pathLst>
                <a:path h="267738" w="677619">
                  <a:moveTo>
                    <a:pt x="474419" y="0"/>
                  </a:moveTo>
                  <a:lnTo>
                    <a:pt x="0" y="0"/>
                  </a:lnTo>
                  <a:lnTo>
                    <a:pt x="203200" y="267738"/>
                  </a:lnTo>
                  <a:lnTo>
                    <a:pt x="677619" y="267738"/>
                  </a:lnTo>
                  <a:lnTo>
                    <a:pt x="474419" y="0"/>
                  </a:lnTo>
                  <a:close/>
                </a:path>
              </a:pathLst>
            </a:custGeom>
            <a:solidFill>
              <a:srgbClr val="A10D00"/>
            </a:solidFill>
          </p:spPr>
        </p:sp>
        <p:sp>
          <p:nvSpPr>
            <p:cNvPr name="TextBox 5" id="5"/>
            <p:cNvSpPr txBox="true"/>
            <p:nvPr/>
          </p:nvSpPr>
          <p:spPr>
            <a:xfrm>
              <a:off x="101600" y="-57150"/>
              <a:ext cx="474419" cy="324888"/>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7006949" y="-247628"/>
            <a:ext cx="13871531" cy="8439123"/>
            <a:chOff x="0" y="0"/>
            <a:chExt cx="473570" cy="288109"/>
          </a:xfrm>
        </p:grpSpPr>
        <p:sp>
          <p:nvSpPr>
            <p:cNvPr name="Freeform 7" id="7"/>
            <p:cNvSpPr/>
            <p:nvPr/>
          </p:nvSpPr>
          <p:spPr>
            <a:xfrm flipH="false" flipV="false" rot="0">
              <a:off x="0" y="0"/>
              <a:ext cx="473570" cy="288109"/>
            </a:xfrm>
            <a:custGeom>
              <a:avLst/>
              <a:gdLst/>
              <a:ahLst/>
              <a:cxnLst/>
              <a:rect r="r" b="b" t="t" l="l"/>
              <a:pathLst>
                <a:path h="288109" w="473570">
                  <a:moveTo>
                    <a:pt x="203200" y="0"/>
                  </a:moveTo>
                  <a:lnTo>
                    <a:pt x="473570" y="0"/>
                  </a:lnTo>
                  <a:lnTo>
                    <a:pt x="270370" y="288109"/>
                  </a:lnTo>
                  <a:lnTo>
                    <a:pt x="0" y="288109"/>
                  </a:lnTo>
                  <a:lnTo>
                    <a:pt x="203200" y="0"/>
                  </a:lnTo>
                  <a:close/>
                </a:path>
              </a:pathLst>
            </a:custGeom>
            <a:solidFill>
              <a:srgbClr val="B51F19"/>
            </a:solidFill>
          </p:spPr>
        </p:sp>
        <p:sp>
          <p:nvSpPr>
            <p:cNvPr name="TextBox 8" id="8"/>
            <p:cNvSpPr txBox="true"/>
            <p:nvPr/>
          </p:nvSpPr>
          <p:spPr>
            <a:xfrm>
              <a:off x="101600" y="-57150"/>
              <a:ext cx="270370" cy="345259"/>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751658" y="667555"/>
            <a:ext cx="7681894" cy="8338555"/>
          </a:xfrm>
          <a:custGeom>
            <a:avLst/>
            <a:gdLst/>
            <a:ahLst/>
            <a:cxnLst/>
            <a:rect r="r" b="b" t="t" l="l"/>
            <a:pathLst>
              <a:path h="8338555" w="7681894">
                <a:moveTo>
                  <a:pt x="0" y="0"/>
                </a:moveTo>
                <a:lnTo>
                  <a:pt x="7681894" y="0"/>
                </a:lnTo>
                <a:lnTo>
                  <a:pt x="7681894" y="8338555"/>
                </a:lnTo>
                <a:lnTo>
                  <a:pt x="0" y="8338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543103" y="1056532"/>
            <a:ext cx="7407684" cy="6422247"/>
            <a:chOff x="0" y="0"/>
            <a:chExt cx="727368" cy="630606"/>
          </a:xfrm>
        </p:grpSpPr>
        <p:sp>
          <p:nvSpPr>
            <p:cNvPr name="Freeform 11" id="11"/>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6"/>
              <a:stretch>
                <a:fillRect l="-9178" t="0" r="-9178" b="0"/>
              </a:stretch>
            </a:blipFill>
            <a:ln w="142875" cap="sq">
              <a:solidFill>
                <a:srgbClr val="FFFFFF"/>
              </a:solidFill>
              <a:prstDash val="solid"/>
              <a:miter/>
            </a:ln>
          </p:spPr>
        </p:sp>
      </p:grpSp>
      <p:sp>
        <p:nvSpPr>
          <p:cNvPr name="Freeform 12" id="12"/>
          <p:cNvSpPr/>
          <p:nvPr/>
        </p:nvSpPr>
        <p:spPr>
          <a:xfrm flipH="false" flipV="false" rot="-5400000">
            <a:off x="2486790" y="5191268"/>
            <a:ext cx="4650437" cy="5047964"/>
          </a:xfrm>
          <a:custGeom>
            <a:avLst/>
            <a:gdLst/>
            <a:ahLst/>
            <a:cxnLst/>
            <a:rect r="r" b="b" t="t" l="l"/>
            <a:pathLst>
              <a:path h="5047964" w="4650437">
                <a:moveTo>
                  <a:pt x="0" y="0"/>
                </a:moveTo>
                <a:lnTo>
                  <a:pt x="4650437" y="0"/>
                </a:lnTo>
                <a:lnTo>
                  <a:pt x="4650437" y="5047964"/>
                </a:lnTo>
                <a:lnTo>
                  <a:pt x="0" y="50479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2759436" y="5699258"/>
            <a:ext cx="4105146" cy="3559042"/>
            <a:chOff x="0" y="0"/>
            <a:chExt cx="727368" cy="630606"/>
          </a:xfrm>
        </p:grpSpPr>
        <p:sp>
          <p:nvSpPr>
            <p:cNvPr name="Freeform 14" id="14"/>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7"/>
              <a:stretch>
                <a:fillRect l="-15074" t="0" r="-15074" b="0"/>
              </a:stretch>
            </a:blipFill>
            <a:ln w="142875" cap="sq">
              <a:solidFill>
                <a:srgbClr val="FFFFFF"/>
              </a:solidFill>
              <a:prstDash val="solid"/>
              <a:miter/>
            </a:ln>
          </p:spPr>
        </p:sp>
      </p:grpSp>
      <p:sp>
        <p:nvSpPr>
          <p:cNvPr name="Freeform 15" id="15"/>
          <p:cNvSpPr/>
          <p:nvPr/>
        </p:nvSpPr>
        <p:spPr>
          <a:xfrm flipH="false" flipV="false" rot="0">
            <a:off x="8987618" y="4415300"/>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8987618" y="5137202"/>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8987618" y="5913119"/>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9060136" y="4471274"/>
            <a:ext cx="421332" cy="42133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21" id="21"/>
          <p:cNvGrpSpPr/>
          <p:nvPr/>
        </p:nvGrpSpPr>
        <p:grpSpPr>
          <a:xfrm rot="0">
            <a:off x="9060136" y="5193176"/>
            <a:ext cx="421332" cy="42133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24" id="24"/>
          <p:cNvGrpSpPr/>
          <p:nvPr/>
        </p:nvGrpSpPr>
        <p:grpSpPr>
          <a:xfrm rot="0">
            <a:off x="9060136" y="5969093"/>
            <a:ext cx="421332" cy="42133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27" id="27"/>
          <p:cNvGrpSpPr/>
          <p:nvPr/>
        </p:nvGrpSpPr>
        <p:grpSpPr>
          <a:xfrm rot="0">
            <a:off x="14564053" y="-1477201"/>
            <a:ext cx="5390494" cy="2982376"/>
            <a:chOff x="0" y="0"/>
            <a:chExt cx="7187325" cy="3976501"/>
          </a:xfrm>
        </p:grpSpPr>
        <p:grpSp>
          <p:nvGrpSpPr>
            <p:cNvPr name="Group 28" id="28"/>
            <p:cNvGrpSpPr/>
            <p:nvPr/>
          </p:nvGrpSpPr>
          <p:grpSpPr>
            <a:xfrm rot="-10800000">
              <a:off x="0" y="0"/>
              <a:ext cx="7187325" cy="3262226"/>
              <a:chOff x="0" y="0"/>
              <a:chExt cx="1239720" cy="562692"/>
            </a:xfrm>
          </p:grpSpPr>
          <p:sp>
            <p:nvSpPr>
              <p:cNvPr name="Freeform 29" id="29"/>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30" id="30"/>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31" id="31"/>
            <p:cNvGrpSpPr/>
            <p:nvPr/>
          </p:nvGrpSpPr>
          <p:grpSpPr>
            <a:xfrm rot="-10800000">
              <a:off x="2511062" y="2547952"/>
              <a:ext cx="3673400" cy="1428550"/>
              <a:chOff x="0" y="0"/>
              <a:chExt cx="1643297" cy="639062"/>
            </a:xfrm>
          </p:grpSpPr>
          <p:sp>
            <p:nvSpPr>
              <p:cNvPr name="Freeform 32" id="32"/>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33" id="33"/>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sp>
        <p:nvSpPr>
          <p:cNvPr name="Freeform 34" id="34"/>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10">
              <a:extLst>
                <a:ext uri="{96DAC541-7B7A-43D3-8B79-37D633B846F1}">
                  <asvg:svgBlip xmlns:asvg="http://schemas.microsoft.com/office/drawing/2016/SVG/main" r:embed="rId11"/>
                </a:ext>
              </a:extLst>
            </a:blip>
            <a:stretch>
              <a:fillRect l="0" t="-23484" r="0" b="0"/>
            </a:stretch>
          </a:blipFill>
        </p:spPr>
      </p:sp>
      <p:sp>
        <p:nvSpPr>
          <p:cNvPr name="Freeform 35" id="35"/>
          <p:cNvSpPr/>
          <p:nvPr/>
        </p:nvSpPr>
        <p:spPr>
          <a:xfrm flipH="false" flipV="false" rot="0">
            <a:off x="583821" y="9889984"/>
            <a:ext cx="1321559" cy="523662"/>
          </a:xfrm>
          <a:custGeom>
            <a:avLst/>
            <a:gdLst/>
            <a:ahLst/>
            <a:cxnLst/>
            <a:rect r="r" b="b" t="t" l="l"/>
            <a:pathLst>
              <a:path h="523662" w="1321559">
                <a:moveTo>
                  <a:pt x="0" y="0"/>
                </a:moveTo>
                <a:lnTo>
                  <a:pt x="1321558" y="0"/>
                </a:lnTo>
                <a:lnTo>
                  <a:pt x="1321558" y="523662"/>
                </a:lnTo>
                <a:lnTo>
                  <a:pt x="0" y="523662"/>
                </a:lnTo>
                <a:lnTo>
                  <a:pt x="0" y="0"/>
                </a:lnTo>
                <a:close/>
              </a:path>
            </a:pathLst>
          </a:custGeom>
          <a:blipFill>
            <a:blip r:embed="rId12">
              <a:extLst>
                <a:ext uri="{96DAC541-7B7A-43D3-8B79-37D633B846F1}">
                  <asvg:svgBlip xmlns:asvg="http://schemas.microsoft.com/office/drawing/2016/SVG/main" r:embed="rId13"/>
                </a:ext>
              </a:extLst>
            </a:blip>
            <a:stretch>
              <a:fillRect l="0" t="-20273" r="-21421" b="0"/>
            </a:stretch>
          </a:blipFill>
        </p:spPr>
      </p:sp>
      <p:sp>
        <p:nvSpPr>
          <p:cNvPr name="Freeform 36" id="36"/>
          <p:cNvSpPr/>
          <p:nvPr/>
        </p:nvSpPr>
        <p:spPr>
          <a:xfrm flipH="false" flipV="false" rot="0">
            <a:off x="2394167" y="32099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7" id="3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8" id="38"/>
          <p:cNvSpPr/>
          <p:nvPr/>
        </p:nvSpPr>
        <p:spPr>
          <a:xfrm flipH="false" flipV="false" rot="0">
            <a:off x="9144000"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8">
              <a:extLst>
                <a:ext uri="{96DAC541-7B7A-43D3-8B79-37D633B846F1}">
                  <asvg:svgBlip xmlns:asvg="http://schemas.microsoft.com/office/drawing/2016/SVG/main" r:embed="rId19"/>
                </a:ext>
              </a:extLst>
            </a:blip>
            <a:stretch>
              <a:fillRect l="0" t="-561128" r="0" b="0"/>
            </a:stretch>
          </a:blipFill>
        </p:spPr>
      </p:sp>
      <p:sp>
        <p:nvSpPr>
          <p:cNvPr name="Freeform 39" id="39"/>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40" id="40"/>
          <p:cNvSpPr txBox="true"/>
          <p:nvPr/>
        </p:nvSpPr>
        <p:spPr>
          <a:xfrm rot="0">
            <a:off x="9911226" y="4454009"/>
            <a:ext cx="5465646" cy="86995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Phân tích theo danh mục sản phẩm</a:t>
            </a:r>
          </a:p>
          <a:p>
            <a:pPr algn="l">
              <a:lnSpc>
                <a:spcPts val="3499"/>
              </a:lnSpc>
            </a:pPr>
          </a:p>
        </p:txBody>
      </p:sp>
      <p:sp>
        <p:nvSpPr>
          <p:cNvPr name="TextBox 41" id="41"/>
          <p:cNvSpPr txBox="true"/>
          <p:nvPr/>
        </p:nvSpPr>
        <p:spPr>
          <a:xfrm rot="0">
            <a:off x="9911226" y="5175910"/>
            <a:ext cx="5465646" cy="86995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Phân tích theo sản phẩm</a:t>
            </a:r>
          </a:p>
          <a:p>
            <a:pPr algn="l">
              <a:lnSpc>
                <a:spcPts val="3499"/>
              </a:lnSpc>
            </a:pPr>
          </a:p>
        </p:txBody>
      </p:sp>
      <p:sp>
        <p:nvSpPr>
          <p:cNvPr name="TextBox 42" id="42"/>
          <p:cNvSpPr txBox="true"/>
          <p:nvPr/>
        </p:nvSpPr>
        <p:spPr>
          <a:xfrm rot="0">
            <a:off x="9911226" y="5949954"/>
            <a:ext cx="5465646" cy="86995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Phân tích theo thương hiệu</a:t>
            </a:r>
          </a:p>
          <a:p>
            <a:pPr algn="l">
              <a:lnSpc>
                <a:spcPts val="3499"/>
              </a:lnSpc>
            </a:pPr>
          </a:p>
        </p:txBody>
      </p:sp>
      <p:sp>
        <p:nvSpPr>
          <p:cNvPr name="TextBox 43" id="43"/>
          <p:cNvSpPr txBox="true"/>
          <p:nvPr/>
        </p:nvSpPr>
        <p:spPr>
          <a:xfrm rot="0">
            <a:off x="8383767" y="2176829"/>
            <a:ext cx="6680723"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44" id="44"/>
          <p:cNvSpPr txBox="true"/>
          <p:nvPr/>
        </p:nvSpPr>
        <p:spPr>
          <a:xfrm rot="0">
            <a:off x="9266072" y="3677606"/>
            <a:ext cx="3690640"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Freeform 45" id="45"/>
          <p:cNvSpPr/>
          <p:nvPr/>
        </p:nvSpPr>
        <p:spPr>
          <a:xfrm flipH="false" flipV="false" rot="0">
            <a:off x="8987618" y="6689036"/>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46" id="46"/>
          <p:cNvGrpSpPr/>
          <p:nvPr/>
        </p:nvGrpSpPr>
        <p:grpSpPr>
          <a:xfrm rot="0">
            <a:off x="9060136" y="6745010"/>
            <a:ext cx="421332" cy="421332"/>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48" id="48"/>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sp>
        <p:nvSpPr>
          <p:cNvPr name="TextBox 49" id="49"/>
          <p:cNvSpPr txBox="true"/>
          <p:nvPr/>
        </p:nvSpPr>
        <p:spPr>
          <a:xfrm rot="0">
            <a:off x="9911226" y="6725871"/>
            <a:ext cx="5465646" cy="13081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Mối liên hệ giữa số lượt đánh giá của khách hàng và các yếu tố khác</a:t>
            </a:r>
          </a:p>
          <a:p>
            <a:pPr algn="l">
              <a:lnSpc>
                <a:spcPts val="3499"/>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774133" y="5787323"/>
            <a:ext cx="11379156" cy="5123091"/>
            <a:chOff x="0" y="0"/>
            <a:chExt cx="899019" cy="404754"/>
          </a:xfrm>
        </p:grpSpPr>
        <p:sp>
          <p:nvSpPr>
            <p:cNvPr name="Freeform 4" id="4"/>
            <p:cNvSpPr/>
            <p:nvPr/>
          </p:nvSpPr>
          <p:spPr>
            <a:xfrm flipH="false" flipV="false" rot="0">
              <a:off x="0" y="0"/>
              <a:ext cx="899019" cy="404754"/>
            </a:xfrm>
            <a:custGeom>
              <a:avLst/>
              <a:gdLst/>
              <a:ahLst/>
              <a:cxnLst/>
              <a:rect r="r" b="b" t="t" l="l"/>
              <a:pathLst>
                <a:path h="404754" w="899019">
                  <a:moveTo>
                    <a:pt x="203200" y="0"/>
                  </a:moveTo>
                  <a:lnTo>
                    <a:pt x="899019" y="0"/>
                  </a:lnTo>
                  <a:lnTo>
                    <a:pt x="695819" y="404754"/>
                  </a:lnTo>
                  <a:lnTo>
                    <a:pt x="0" y="404754"/>
                  </a:lnTo>
                  <a:lnTo>
                    <a:pt x="203200" y="0"/>
                  </a:lnTo>
                  <a:close/>
                </a:path>
              </a:pathLst>
            </a:custGeom>
            <a:solidFill>
              <a:srgbClr val="A10D00"/>
            </a:solidFill>
          </p:spPr>
        </p:sp>
        <p:sp>
          <p:nvSpPr>
            <p:cNvPr name="TextBox 5" id="5"/>
            <p:cNvSpPr txBox="true"/>
            <p:nvPr/>
          </p:nvSpPr>
          <p:spPr>
            <a:xfrm>
              <a:off x="101600" y="-57150"/>
              <a:ext cx="695819" cy="461904"/>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9144000" y="-933932"/>
            <a:ext cx="14499313" cy="8951717"/>
            <a:chOff x="0" y="0"/>
            <a:chExt cx="609727" cy="376439"/>
          </a:xfrm>
        </p:grpSpPr>
        <p:sp>
          <p:nvSpPr>
            <p:cNvPr name="Freeform 7" id="7"/>
            <p:cNvSpPr/>
            <p:nvPr/>
          </p:nvSpPr>
          <p:spPr>
            <a:xfrm flipH="false" flipV="false" rot="0">
              <a:off x="0" y="0"/>
              <a:ext cx="609727" cy="376439"/>
            </a:xfrm>
            <a:custGeom>
              <a:avLst/>
              <a:gdLst/>
              <a:ahLst/>
              <a:cxnLst/>
              <a:rect r="r" b="b" t="t" l="l"/>
              <a:pathLst>
                <a:path h="376439" w="609727">
                  <a:moveTo>
                    <a:pt x="406527" y="0"/>
                  </a:moveTo>
                  <a:lnTo>
                    <a:pt x="0" y="0"/>
                  </a:lnTo>
                  <a:lnTo>
                    <a:pt x="203200" y="376439"/>
                  </a:lnTo>
                  <a:lnTo>
                    <a:pt x="609727" y="376439"/>
                  </a:lnTo>
                  <a:lnTo>
                    <a:pt x="406527" y="0"/>
                  </a:lnTo>
                  <a:close/>
                </a:path>
              </a:pathLst>
            </a:custGeom>
            <a:solidFill>
              <a:srgbClr val="B51F19"/>
            </a:solidFill>
          </p:spPr>
        </p:sp>
        <p:sp>
          <p:nvSpPr>
            <p:cNvPr name="TextBox 8" id="8"/>
            <p:cNvSpPr txBox="true"/>
            <p:nvPr/>
          </p:nvSpPr>
          <p:spPr>
            <a:xfrm>
              <a:off x="101600" y="-57150"/>
              <a:ext cx="406527" cy="433589"/>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10" id="10"/>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5">
              <a:extLst>
                <a:ext uri="{96DAC541-7B7A-43D3-8B79-37D633B846F1}">
                  <asvg:svgBlip xmlns:asvg="http://schemas.microsoft.com/office/drawing/2016/SVG/main" r:embed="rId6"/>
                </a:ext>
              </a:extLst>
            </a:blip>
            <a:stretch>
              <a:fillRect l="0" t="-483256" r="0" b="0"/>
            </a:stretch>
          </a:blipFill>
        </p:spPr>
      </p:sp>
      <p:grpSp>
        <p:nvGrpSpPr>
          <p:cNvPr name="Group 11" id="11"/>
          <p:cNvGrpSpPr/>
          <p:nvPr/>
        </p:nvGrpSpPr>
        <p:grpSpPr>
          <a:xfrm rot="-10800000">
            <a:off x="-1471996" y="-1362592"/>
            <a:ext cx="5119583" cy="2446670"/>
            <a:chOff x="0" y="0"/>
            <a:chExt cx="1177416" cy="562692"/>
          </a:xfrm>
        </p:grpSpPr>
        <p:sp>
          <p:nvSpPr>
            <p:cNvPr name="Freeform 12" id="12"/>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13" id="13"/>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10800000">
            <a:off x="675045" y="-624938"/>
            <a:ext cx="5407290" cy="1198000"/>
            <a:chOff x="0" y="0"/>
            <a:chExt cx="2884471" cy="639062"/>
          </a:xfrm>
        </p:grpSpPr>
        <p:sp>
          <p:nvSpPr>
            <p:cNvPr name="Freeform 15" id="15"/>
            <p:cNvSpPr/>
            <p:nvPr/>
          </p:nvSpPr>
          <p:spPr>
            <a:xfrm flipH="false" flipV="false" rot="0">
              <a:off x="0" y="0"/>
              <a:ext cx="2884471" cy="639062"/>
            </a:xfrm>
            <a:custGeom>
              <a:avLst/>
              <a:gdLst/>
              <a:ahLst/>
              <a:cxnLst/>
              <a:rect r="r" b="b" t="t" l="l"/>
              <a:pathLst>
                <a:path h="639062" w="2884471">
                  <a:moveTo>
                    <a:pt x="2884471" y="319531"/>
                  </a:moveTo>
                  <a:lnTo>
                    <a:pt x="2681271" y="639062"/>
                  </a:lnTo>
                  <a:lnTo>
                    <a:pt x="203200" y="639062"/>
                  </a:lnTo>
                  <a:lnTo>
                    <a:pt x="0" y="319531"/>
                  </a:lnTo>
                  <a:lnTo>
                    <a:pt x="203200" y="0"/>
                  </a:lnTo>
                  <a:lnTo>
                    <a:pt x="2681271" y="0"/>
                  </a:lnTo>
                  <a:lnTo>
                    <a:pt x="2884471" y="319531"/>
                  </a:lnTo>
                  <a:close/>
                </a:path>
              </a:pathLst>
            </a:custGeom>
            <a:solidFill>
              <a:srgbClr val="B51F19"/>
            </a:solidFill>
            <a:ln w="57150" cap="sq">
              <a:solidFill>
                <a:srgbClr val="FFFFFF"/>
              </a:solidFill>
              <a:prstDash val="solid"/>
              <a:miter/>
            </a:ln>
          </p:spPr>
        </p:sp>
        <p:sp>
          <p:nvSpPr>
            <p:cNvPr name="TextBox 16" id="16"/>
            <p:cNvSpPr txBox="true"/>
            <p:nvPr/>
          </p:nvSpPr>
          <p:spPr>
            <a:xfrm>
              <a:off x="114300" y="-57150"/>
              <a:ext cx="2655871" cy="696212"/>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sp>
        <p:nvSpPr>
          <p:cNvPr name="Freeform 18" id="18"/>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1244600" y="4068546"/>
            <a:ext cx="16014700" cy="4533475"/>
          </a:xfrm>
          <a:custGeom>
            <a:avLst/>
            <a:gdLst/>
            <a:ahLst/>
            <a:cxnLst/>
            <a:rect r="r" b="b" t="t" l="l"/>
            <a:pathLst>
              <a:path h="4533475" w="16014700">
                <a:moveTo>
                  <a:pt x="0" y="0"/>
                </a:moveTo>
                <a:lnTo>
                  <a:pt x="16014700" y="0"/>
                </a:lnTo>
                <a:lnTo>
                  <a:pt x="16014700" y="4533475"/>
                </a:lnTo>
                <a:lnTo>
                  <a:pt x="0" y="4533475"/>
                </a:lnTo>
                <a:lnTo>
                  <a:pt x="0" y="0"/>
                </a:lnTo>
                <a:close/>
              </a:path>
            </a:pathLst>
          </a:custGeom>
          <a:blipFill>
            <a:blip r:embed="rId17"/>
            <a:stretch>
              <a:fillRect l="0" t="0" r="0" b="0"/>
            </a:stretch>
          </a:blipFill>
        </p:spPr>
      </p:sp>
      <p:sp>
        <p:nvSpPr>
          <p:cNvPr name="TextBox 23" id="23"/>
          <p:cNvSpPr txBox="true"/>
          <p:nvPr/>
        </p:nvSpPr>
        <p:spPr>
          <a:xfrm rot="0">
            <a:off x="1244600" y="1391350"/>
            <a:ext cx="6680723" cy="1225551"/>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24" id="24"/>
          <p:cNvSpPr txBox="true"/>
          <p:nvPr/>
        </p:nvSpPr>
        <p:spPr>
          <a:xfrm rot="0">
            <a:off x="1244600" y="2671976"/>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25" id="25"/>
          <p:cNvSpPr txBox="true"/>
          <p:nvPr/>
        </p:nvSpPr>
        <p:spPr>
          <a:xfrm rot="0">
            <a:off x="1244600" y="3198596"/>
            <a:ext cx="5465646" cy="86995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Phân tích theo danh mục sản phẩm</a:t>
            </a:r>
          </a:p>
          <a:p>
            <a:pPr algn="l">
              <a:lnSpc>
                <a:spcPts val="3499"/>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537781" y="6076787"/>
            <a:ext cx="11379156" cy="5123091"/>
            <a:chOff x="0" y="0"/>
            <a:chExt cx="899019" cy="404754"/>
          </a:xfrm>
        </p:grpSpPr>
        <p:sp>
          <p:nvSpPr>
            <p:cNvPr name="Freeform 4" id="4"/>
            <p:cNvSpPr/>
            <p:nvPr/>
          </p:nvSpPr>
          <p:spPr>
            <a:xfrm flipH="false" flipV="false" rot="0">
              <a:off x="0" y="0"/>
              <a:ext cx="899019" cy="404754"/>
            </a:xfrm>
            <a:custGeom>
              <a:avLst/>
              <a:gdLst/>
              <a:ahLst/>
              <a:cxnLst/>
              <a:rect r="r" b="b" t="t" l="l"/>
              <a:pathLst>
                <a:path h="404754" w="899019">
                  <a:moveTo>
                    <a:pt x="203200" y="0"/>
                  </a:moveTo>
                  <a:lnTo>
                    <a:pt x="899019" y="0"/>
                  </a:lnTo>
                  <a:lnTo>
                    <a:pt x="695819" y="404754"/>
                  </a:lnTo>
                  <a:lnTo>
                    <a:pt x="0" y="404754"/>
                  </a:lnTo>
                  <a:lnTo>
                    <a:pt x="203200" y="0"/>
                  </a:lnTo>
                  <a:close/>
                </a:path>
              </a:pathLst>
            </a:custGeom>
            <a:solidFill>
              <a:srgbClr val="A10D00"/>
            </a:solidFill>
          </p:spPr>
        </p:sp>
        <p:sp>
          <p:nvSpPr>
            <p:cNvPr name="TextBox 5" id="5"/>
            <p:cNvSpPr txBox="true"/>
            <p:nvPr/>
          </p:nvSpPr>
          <p:spPr>
            <a:xfrm>
              <a:off x="101600" y="-57150"/>
              <a:ext cx="695819" cy="461904"/>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4437937" y="233099"/>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7" id="7"/>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8" id="8"/>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3305647" y="1390641"/>
            <a:ext cx="11676706" cy="8436420"/>
          </a:xfrm>
          <a:custGeom>
            <a:avLst/>
            <a:gdLst/>
            <a:ahLst/>
            <a:cxnLst/>
            <a:rect r="r" b="b" t="t" l="l"/>
            <a:pathLst>
              <a:path h="8436420" w="11676706">
                <a:moveTo>
                  <a:pt x="0" y="0"/>
                </a:moveTo>
                <a:lnTo>
                  <a:pt x="11676706" y="0"/>
                </a:lnTo>
                <a:lnTo>
                  <a:pt x="11676706" y="8436421"/>
                </a:lnTo>
                <a:lnTo>
                  <a:pt x="0" y="8436421"/>
                </a:lnTo>
                <a:lnTo>
                  <a:pt x="0" y="0"/>
                </a:lnTo>
                <a:close/>
              </a:path>
            </a:pathLst>
          </a:custGeom>
          <a:blipFill>
            <a:blip r:embed="rId13"/>
            <a:stretch>
              <a:fillRect l="0" t="0" r="0" b="0"/>
            </a:stretch>
          </a:blipFill>
        </p:spPr>
      </p:sp>
      <p:sp>
        <p:nvSpPr>
          <p:cNvPr name="TextBox 12" id="12"/>
          <p:cNvSpPr txBox="true"/>
          <p:nvPr/>
        </p:nvSpPr>
        <p:spPr>
          <a:xfrm rot="0">
            <a:off x="554405" y="164312"/>
            <a:ext cx="11668410"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3" id="13"/>
          <p:cNvSpPr txBox="true"/>
          <p:nvPr/>
        </p:nvSpPr>
        <p:spPr>
          <a:xfrm rot="0">
            <a:off x="554405" y="831399"/>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4" id="14"/>
          <p:cNvSpPr txBox="true"/>
          <p:nvPr/>
        </p:nvSpPr>
        <p:spPr>
          <a:xfrm rot="0">
            <a:off x="554405" y="1237799"/>
            <a:ext cx="5465646" cy="86995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Phân tích theo danh mục sản phẩm</a:t>
            </a:r>
          </a:p>
          <a:p>
            <a:pPr algn="l">
              <a:lnSpc>
                <a:spcPts val="3499"/>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5">
              <a:extLst>
                <a:ext uri="{96DAC541-7B7A-43D3-8B79-37D633B846F1}">
                  <asvg:svgBlip xmlns:asvg="http://schemas.microsoft.com/office/drawing/2016/SVG/main" r:embed="rId6"/>
                </a:ext>
              </a:extLst>
            </a:blip>
            <a:stretch>
              <a:fillRect l="0" t="-483256" r="0" b="0"/>
            </a:stretch>
          </a:blipFill>
        </p:spPr>
      </p:sp>
      <p:sp>
        <p:nvSpPr>
          <p:cNvPr name="Freeform 5" id="5"/>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sp>
        <p:nvSpPr>
          <p:cNvPr name="Freeform 6" id="6"/>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554405" y="164312"/>
            <a:ext cx="6680723" cy="1225551"/>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1444938"/>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4405" y="1971558"/>
            <a:ext cx="5465646" cy="86995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Phân tích theo danh mục sản phẩm</a:t>
            </a:r>
          </a:p>
          <a:p>
            <a:pPr algn="l">
              <a:lnSpc>
                <a:spcPts val="3499"/>
              </a:lnSpc>
            </a:pPr>
          </a:p>
        </p:txBody>
      </p:sp>
      <p:sp>
        <p:nvSpPr>
          <p:cNvPr name="TextBox 13" id="13"/>
          <p:cNvSpPr txBox="true"/>
          <p:nvPr/>
        </p:nvSpPr>
        <p:spPr>
          <a:xfrm rot="0">
            <a:off x="2992958" y="3215548"/>
            <a:ext cx="12716942" cy="4410710"/>
          </a:xfrm>
          <a:prstGeom prst="rect">
            <a:avLst/>
          </a:prstGeom>
        </p:spPr>
        <p:txBody>
          <a:bodyPr anchor="t" rtlCol="false" tIns="0" lIns="0" bIns="0" rIns="0">
            <a:spAutoFit/>
          </a:bodyPr>
          <a:lstStyle/>
          <a:p>
            <a:pPr algn="l">
              <a:lnSpc>
                <a:spcPts val="3779"/>
              </a:lnSpc>
              <a:spcBef>
                <a:spcPct val="0"/>
              </a:spcBef>
            </a:pPr>
            <a:r>
              <a:rPr lang="en-US" b="true" sz="2699">
                <a:solidFill>
                  <a:srgbClr val="1D1A1B"/>
                </a:solidFill>
                <a:latin typeface="Public Sans Bold"/>
                <a:ea typeface="Public Sans Bold"/>
                <a:cs typeface="Public Sans Bold"/>
                <a:sym typeface="Public Sans Bold"/>
              </a:rPr>
              <a:t>Nhận xét về biểu đồ treemap phân bố sản phẩm</a:t>
            </a:r>
          </a:p>
          <a:p>
            <a:pPr algn="l">
              <a:lnSpc>
                <a:spcPts val="3499"/>
              </a:lnSpc>
              <a:spcBef>
                <a:spcPct val="0"/>
              </a:spcBef>
            </a:pPr>
            <a:r>
              <a:rPr lang="en-US" sz="2499">
                <a:solidFill>
                  <a:srgbClr val="1D1A1B"/>
                </a:solidFill>
                <a:latin typeface="Public Sans"/>
                <a:ea typeface="Public Sans"/>
                <a:cs typeface="Public Sans"/>
                <a:sym typeface="Public Sans"/>
              </a:rPr>
              <a:t>Biểu đồ treemap phản ánh rõ ràng sự phân bố sản phẩm giữa các danh mục trên Tiki:</a:t>
            </a:r>
          </a:p>
          <a:p>
            <a:pPr algn="l">
              <a:lnSpc>
                <a:spcPts val="3499"/>
              </a:lnSpc>
              <a:spcBef>
                <a:spcPct val="0"/>
              </a:spcBef>
            </a:pPr>
            <a:r>
              <a:rPr lang="en-US" sz="2499">
                <a:solidFill>
                  <a:srgbClr val="1D1A1B"/>
                </a:solidFill>
                <a:latin typeface="Public Sans"/>
                <a:ea typeface="Public Sans"/>
                <a:cs typeface="Public Sans"/>
                <a:sym typeface="Public Sans"/>
              </a:rPr>
              <a:t>✅ Phân bố đồng đều: Các ô trong biểu đồ có kích thước khá cân bằng (234–383 sản phẩm), cho thấy Tiki duy trì sự đa dạng và phân bổ hợp lý giữa các ngành hàng.</a:t>
            </a:r>
          </a:p>
          <a:p>
            <a:pPr algn="l">
              <a:lnSpc>
                <a:spcPts val="3499"/>
              </a:lnSpc>
              <a:spcBef>
                <a:spcPct val="0"/>
              </a:spcBef>
            </a:pPr>
            <a:r>
              <a:rPr lang="en-US" sz="2499">
                <a:solidFill>
                  <a:srgbClr val="1D1A1B"/>
                </a:solidFill>
                <a:latin typeface="Public Sans"/>
                <a:ea typeface="Public Sans"/>
                <a:cs typeface="Public Sans"/>
                <a:sym typeface="Public Sans"/>
              </a:rPr>
              <a:t>📚 "Sách &amp; Văn phòng phẩm" dẫn đầu với 383 sản phẩm, phù hợp với nguồn gốc phát triển ban đầu của Tiki là một nền tảng bán sách trực tuyến.</a:t>
            </a:r>
          </a:p>
          <a:p>
            <a:pPr algn="l">
              <a:lnSpc>
                <a:spcPts val="3499"/>
              </a:lnSpc>
              <a:spcBef>
                <a:spcPct val="0"/>
              </a:spcBef>
            </a:pPr>
            <a:r>
              <a:rPr lang="en-US" sz="2499">
                <a:solidFill>
                  <a:srgbClr val="1D1A1B"/>
                </a:solidFill>
                <a:latin typeface="Public Sans"/>
                <a:ea typeface="Public Sans"/>
                <a:cs typeface="Public Sans"/>
                <a:sym typeface="Public Sans"/>
              </a:rPr>
              <a:t>👗🏠 Thời trang và Nhà cửa là các danh mục lớn tiếp theo, phản ánh xu hướng tiêu dùng phổ biến và sự đầu tư mạnh của Tiki vào các ngành hàng này.</a:t>
            </a:r>
          </a:p>
          <a:p>
            <a:pPr algn="l">
              <a:lnSpc>
                <a:spcPts val="3499"/>
              </a:lnSpc>
              <a:spcBef>
                <a:spcPct val="0"/>
              </a:spcBef>
            </a:pPr>
            <a:r>
              <a:rPr lang="en-US" sz="2499">
                <a:solidFill>
                  <a:srgbClr val="1D1A1B"/>
                </a:solidFill>
                <a:latin typeface="Public Sans"/>
                <a:ea typeface="Public Sans"/>
                <a:cs typeface="Public Sans"/>
                <a:sym typeface="Public Sans"/>
              </a:rPr>
              <a:t>🎫 "Voucher &amp; Dịch vụ" có số lượng thấp nhất (234), điều này phù hợp vì Tiki vẫn tập trung chủ yếu vào hàng hóa vật lý thay vì dịch vụ số.</a:t>
            </a:r>
          </a:p>
        </p:txBody>
      </p:sp>
      <p:sp>
        <p:nvSpPr>
          <p:cNvPr name="Freeform 14" id="14"/>
          <p:cNvSpPr/>
          <p:nvPr/>
        </p:nvSpPr>
        <p:spPr>
          <a:xfrm flipH="false" flipV="false" rot="4219391">
            <a:off x="15971530" y="8608148"/>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15" id="15"/>
          <p:cNvSpPr/>
          <p:nvPr/>
        </p:nvSpPr>
        <p:spPr>
          <a:xfrm>
            <a:off x="2048155" y="3532070"/>
            <a:ext cx="702961" cy="0"/>
          </a:xfrm>
          <a:prstGeom prst="line">
            <a:avLst/>
          </a:prstGeom>
          <a:ln cap="flat" w="104775">
            <a:solidFill>
              <a:srgbClr val="B51F19"/>
            </a:solidFill>
            <a:prstDash val="solid"/>
            <a:headEnd type="none" len="sm" w="sm"/>
            <a:tailEnd type="triangle" len="med" w="lg"/>
          </a:ln>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537781" y="6076787"/>
            <a:ext cx="11379156" cy="5123091"/>
            <a:chOff x="0" y="0"/>
            <a:chExt cx="899019" cy="404754"/>
          </a:xfrm>
        </p:grpSpPr>
        <p:sp>
          <p:nvSpPr>
            <p:cNvPr name="Freeform 4" id="4"/>
            <p:cNvSpPr/>
            <p:nvPr/>
          </p:nvSpPr>
          <p:spPr>
            <a:xfrm flipH="false" flipV="false" rot="0">
              <a:off x="0" y="0"/>
              <a:ext cx="899019" cy="404754"/>
            </a:xfrm>
            <a:custGeom>
              <a:avLst/>
              <a:gdLst/>
              <a:ahLst/>
              <a:cxnLst/>
              <a:rect r="r" b="b" t="t" l="l"/>
              <a:pathLst>
                <a:path h="404754" w="899019">
                  <a:moveTo>
                    <a:pt x="203200" y="0"/>
                  </a:moveTo>
                  <a:lnTo>
                    <a:pt x="899019" y="0"/>
                  </a:lnTo>
                  <a:lnTo>
                    <a:pt x="695819" y="404754"/>
                  </a:lnTo>
                  <a:lnTo>
                    <a:pt x="0" y="404754"/>
                  </a:lnTo>
                  <a:lnTo>
                    <a:pt x="203200" y="0"/>
                  </a:lnTo>
                  <a:close/>
                </a:path>
              </a:pathLst>
            </a:custGeom>
            <a:solidFill>
              <a:srgbClr val="A10D00"/>
            </a:solidFill>
          </p:spPr>
        </p:sp>
        <p:sp>
          <p:nvSpPr>
            <p:cNvPr name="TextBox 5" id="5"/>
            <p:cNvSpPr txBox="true"/>
            <p:nvPr/>
          </p:nvSpPr>
          <p:spPr>
            <a:xfrm>
              <a:off x="101600" y="-57150"/>
              <a:ext cx="695819" cy="461904"/>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4437937" y="233099"/>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7" id="7"/>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8" id="8"/>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28700" y="2012956"/>
            <a:ext cx="5096824" cy="7814106"/>
          </a:xfrm>
          <a:custGeom>
            <a:avLst/>
            <a:gdLst/>
            <a:ahLst/>
            <a:cxnLst/>
            <a:rect r="r" b="b" t="t" l="l"/>
            <a:pathLst>
              <a:path h="7814106" w="5096824">
                <a:moveTo>
                  <a:pt x="0" y="0"/>
                </a:moveTo>
                <a:lnTo>
                  <a:pt x="5096824" y="0"/>
                </a:lnTo>
                <a:lnTo>
                  <a:pt x="5096824" y="7814106"/>
                </a:lnTo>
                <a:lnTo>
                  <a:pt x="0" y="7814106"/>
                </a:lnTo>
                <a:lnTo>
                  <a:pt x="0" y="0"/>
                </a:lnTo>
                <a:close/>
              </a:path>
            </a:pathLst>
          </a:custGeom>
          <a:blipFill>
            <a:blip r:embed="rId13"/>
            <a:stretch>
              <a:fillRect l="0" t="0" r="0" b="0"/>
            </a:stretch>
          </a:blipFill>
        </p:spPr>
      </p:sp>
      <p:sp>
        <p:nvSpPr>
          <p:cNvPr name="TextBox 12" id="12"/>
          <p:cNvSpPr txBox="true"/>
          <p:nvPr/>
        </p:nvSpPr>
        <p:spPr>
          <a:xfrm rot="0">
            <a:off x="554405" y="164312"/>
            <a:ext cx="11668410"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3" id="13"/>
          <p:cNvSpPr txBox="true"/>
          <p:nvPr/>
        </p:nvSpPr>
        <p:spPr>
          <a:xfrm rot="0">
            <a:off x="554405" y="831399"/>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4" id="14"/>
          <p:cNvSpPr txBox="true"/>
          <p:nvPr/>
        </p:nvSpPr>
        <p:spPr>
          <a:xfrm rot="0">
            <a:off x="444867" y="1269549"/>
            <a:ext cx="9439870"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[Chiến lược tiếp thị] - Phân phối giá của các danh mục sản phẩm</a:t>
            </a:r>
          </a:p>
        </p:txBody>
      </p:sp>
      <p:sp>
        <p:nvSpPr>
          <p:cNvPr name="TextBox 15" id="15"/>
          <p:cNvSpPr txBox="true"/>
          <p:nvPr/>
        </p:nvSpPr>
        <p:spPr>
          <a:xfrm rot="0">
            <a:off x="6811324" y="3135087"/>
            <a:ext cx="10450993" cy="481330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1. Nhóm Điện Tử – Trụ cột trong chiến lược về doanh thu</a:t>
            </a:r>
          </a:p>
          <a:p>
            <a:pPr algn="l">
              <a:lnSpc>
                <a:spcPts val="3499"/>
              </a:lnSpc>
              <a:spcBef>
                <a:spcPct val="0"/>
              </a:spcBef>
            </a:pPr>
            <a:r>
              <a:rPr lang="en-US" sz="2499">
                <a:solidFill>
                  <a:srgbClr val="1D1A1B"/>
                </a:solidFill>
                <a:latin typeface="Public Sans"/>
                <a:ea typeface="Public Sans"/>
                <a:cs typeface="Public Sans"/>
                <a:sym typeface="Public Sans"/>
              </a:rPr>
              <a:t>Các danh mục có giá trung bình cao nhất đều thuộc nhóm điện tử và công nghệ, gồm:</a:t>
            </a:r>
          </a:p>
          <a:p>
            <a:pPr algn="l">
              <a:lnSpc>
                <a:spcPts val="3499"/>
              </a:lnSpc>
              <a:spcBef>
                <a:spcPct val="0"/>
              </a:spcBef>
            </a:pPr>
            <a:r>
              <a:rPr lang="en-US" sz="2499">
                <a:solidFill>
                  <a:srgbClr val="1D1A1B"/>
                </a:solidFill>
                <a:latin typeface="Public Sans"/>
                <a:ea typeface="Public Sans"/>
                <a:cs typeface="Public Sans"/>
                <a:sym typeface="Public Sans"/>
              </a:rPr>
              <a:t>Điện thoại &amp; Máy tính bảng (~4.5 tỷ VNĐ)</a:t>
            </a:r>
          </a:p>
          <a:p>
            <a:pPr algn="l">
              <a:lnSpc>
                <a:spcPts val="3499"/>
              </a:lnSpc>
              <a:spcBef>
                <a:spcPct val="0"/>
              </a:spcBef>
            </a:pPr>
            <a:r>
              <a:rPr lang="en-US" sz="2499">
                <a:solidFill>
                  <a:srgbClr val="1D1A1B"/>
                </a:solidFill>
                <a:latin typeface="Public Sans"/>
                <a:ea typeface="Public Sans"/>
                <a:cs typeface="Public Sans"/>
                <a:sym typeface="Public Sans"/>
              </a:rPr>
              <a:t>Điện tử &amp; Điện lạnh (~3.1 tỷ VNĐ)</a:t>
            </a:r>
          </a:p>
          <a:p>
            <a:pPr algn="l">
              <a:lnSpc>
                <a:spcPts val="3499"/>
              </a:lnSpc>
              <a:spcBef>
                <a:spcPct val="0"/>
              </a:spcBef>
            </a:pPr>
            <a:r>
              <a:rPr lang="en-US" sz="2499">
                <a:solidFill>
                  <a:srgbClr val="1D1A1B"/>
                </a:solidFill>
                <a:latin typeface="Public Sans"/>
                <a:ea typeface="Public Sans"/>
                <a:cs typeface="Public Sans"/>
                <a:sym typeface="Public Sans"/>
              </a:rPr>
              <a:t>Ô tô, Xe máy &amp; Xe đạp (~2.3 tỷ VNĐ)</a:t>
            </a:r>
          </a:p>
          <a:p>
            <a:pPr algn="l">
              <a:lnSpc>
                <a:spcPts val="3499"/>
              </a:lnSpc>
              <a:spcBef>
                <a:spcPct val="0"/>
              </a:spcBef>
            </a:pPr>
            <a:r>
              <a:rPr lang="en-US" b="true" sz="2499">
                <a:solidFill>
                  <a:srgbClr val="1D1A1B"/>
                </a:solidFill>
                <a:latin typeface="Public Sans Bold"/>
                <a:ea typeface="Public Sans Bold"/>
                <a:cs typeface="Public Sans Bold"/>
                <a:sym typeface="Public Sans Bold"/>
              </a:rPr>
              <a:t>2. Danh mục Voucher &amp; Dịch vụ</a:t>
            </a:r>
          </a:p>
          <a:p>
            <a:pPr algn="l">
              <a:lnSpc>
                <a:spcPts val="3499"/>
              </a:lnSpc>
              <a:spcBef>
                <a:spcPct val="0"/>
              </a:spcBef>
            </a:pPr>
            <a:r>
              <a:rPr lang="en-US" sz="2499">
                <a:solidFill>
                  <a:srgbClr val="1D1A1B"/>
                </a:solidFill>
                <a:latin typeface="Public Sans"/>
                <a:ea typeface="Public Sans"/>
                <a:cs typeface="Public Sans"/>
                <a:sym typeface="Public Sans"/>
              </a:rPr>
              <a:t>Mức giá trung bình hơn 1 tỷ VNĐ, đây có thể là bước đi chiến lược nhằm mở rộng sang lĩnh vực dịch vụ số (digital services) – một xu hướng tăng trưởng tiềm năng trong TMĐT.</a:t>
            </a:r>
          </a:p>
          <a:p>
            <a:pPr algn="l">
              <a:lnSpc>
                <a:spcPts val="349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flipV="true">
            <a:off x="9622639" y="2541735"/>
            <a:ext cx="4763" cy="5505900"/>
          </a:xfrm>
          <a:prstGeom prst="line">
            <a:avLst/>
          </a:prstGeom>
          <a:ln cap="flat" w="9525">
            <a:solidFill>
              <a:srgbClr val="1D1A1B"/>
            </a:solidFill>
            <a:prstDash val="solid"/>
            <a:headEnd type="none" len="sm" w="sm"/>
            <a:tailEnd type="none" len="sm" w="sm"/>
          </a:ln>
        </p:spPr>
      </p:sp>
      <p:grpSp>
        <p:nvGrpSpPr>
          <p:cNvPr name="Group 4" id="4"/>
          <p:cNvGrpSpPr/>
          <p:nvPr/>
        </p:nvGrpSpPr>
        <p:grpSpPr>
          <a:xfrm rot="0">
            <a:off x="14564053" y="-1477201"/>
            <a:ext cx="5390494" cy="2982376"/>
            <a:chOff x="0" y="0"/>
            <a:chExt cx="7187325" cy="3976501"/>
          </a:xfrm>
        </p:grpSpPr>
        <p:grpSp>
          <p:nvGrpSpPr>
            <p:cNvPr name="Group 5" id="5"/>
            <p:cNvGrpSpPr/>
            <p:nvPr/>
          </p:nvGrpSpPr>
          <p:grpSpPr>
            <a:xfrm rot="-10800000">
              <a:off x="0" y="0"/>
              <a:ext cx="7187325" cy="3262226"/>
              <a:chOff x="0" y="0"/>
              <a:chExt cx="1239720" cy="562692"/>
            </a:xfrm>
          </p:grpSpPr>
          <p:sp>
            <p:nvSpPr>
              <p:cNvPr name="Freeform 6" id="6"/>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7" id="7"/>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10800000">
              <a:off x="2511062" y="2547952"/>
              <a:ext cx="3673400" cy="1428550"/>
              <a:chOff x="0" y="0"/>
              <a:chExt cx="1643297" cy="639062"/>
            </a:xfrm>
          </p:grpSpPr>
          <p:sp>
            <p:nvSpPr>
              <p:cNvPr name="Freeform 9" id="9"/>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0" id="10"/>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grpSp>
        <p:nvGrpSpPr>
          <p:cNvPr name="Group 11" id="11"/>
          <p:cNvGrpSpPr/>
          <p:nvPr/>
        </p:nvGrpSpPr>
        <p:grpSpPr>
          <a:xfrm rot="0">
            <a:off x="-673113" y="9251081"/>
            <a:ext cx="5321313" cy="2446670"/>
            <a:chOff x="0" y="0"/>
            <a:chExt cx="1223810" cy="562692"/>
          </a:xfrm>
        </p:grpSpPr>
        <p:sp>
          <p:nvSpPr>
            <p:cNvPr name="Freeform 12" id="12"/>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B51F19"/>
            </a:solidFill>
          </p:spPr>
        </p:sp>
        <p:sp>
          <p:nvSpPr>
            <p:cNvPr name="TextBox 13" id="13"/>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673113" y="8675100"/>
            <a:ext cx="2673102" cy="1151961"/>
            <a:chOff x="0" y="0"/>
            <a:chExt cx="1482931" cy="639062"/>
          </a:xfrm>
        </p:grpSpPr>
        <p:sp>
          <p:nvSpPr>
            <p:cNvPr name="Freeform 15" id="15"/>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A10D00"/>
            </a:solidFill>
            <a:ln w="57150" cap="sq">
              <a:solidFill>
                <a:srgbClr val="FFFFFF"/>
              </a:solidFill>
              <a:prstDash val="solid"/>
              <a:miter/>
            </a:ln>
          </p:spPr>
        </p:sp>
        <p:sp>
          <p:nvSpPr>
            <p:cNvPr name="TextBox 16" id="16"/>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0">
            <a:off x="2450358" y="9762097"/>
            <a:ext cx="14808942" cy="1198000"/>
            <a:chOff x="0" y="0"/>
            <a:chExt cx="7899698" cy="639062"/>
          </a:xfrm>
        </p:grpSpPr>
        <p:sp>
          <p:nvSpPr>
            <p:cNvPr name="Freeform 18" id="18"/>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C92B26"/>
            </a:solidFill>
            <a:ln w="57150" cap="sq">
              <a:solidFill>
                <a:srgbClr val="FFFFFF"/>
              </a:solidFill>
              <a:prstDash val="solid"/>
              <a:miter/>
            </a:ln>
          </p:spPr>
        </p:sp>
        <p:sp>
          <p:nvSpPr>
            <p:cNvPr name="TextBox 19" id="19"/>
            <p:cNvSpPr txBox="true"/>
            <p:nvPr/>
          </p:nvSpPr>
          <p:spPr>
            <a:xfrm>
              <a:off x="114300" y="-57150"/>
              <a:ext cx="7671098" cy="696212"/>
            </a:xfrm>
            <a:prstGeom prst="rect">
              <a:avLst/>
            </a:prstGeom>
          </p:spPr>
          <p:txBody>
            <a:bodyPr anchor="ctr" rtlCol="false" tIns="50800" lIns="50800" bIns="50800" rIns="50800"/>
            <a:lstStyle/>
            <a:p>
              <a:pPr algn="ctr">
                <a:lnSpc>
                  <a:spcPts val="3499"/>
                </a:lnSpc>
              </a:pPr>
            </a:p>
          </p:txBody>
        </p:sp>
      </p:grpSp>
      <p:sp>
        <p:nvSpPr>
          <p:cNvPr name="Freeform 20" id="20"/>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1" id="21"/>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854200"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10139394" y="3465474"/>
            <a:ext cx="6503861" cy="3658422"/>
          </a:xfrm>
          <a:custGeom>
            <a:avLst/>
            <a:gdLst/>
            <a:ahLst/>
            <a:cxnLst/>
            <a:rect r="r" b="b" t="t" l="l"/>
            <a:pathLst>
              <a:path h="3658422" w="6503861">
                <a:moveTo>
                  <a:pt x="0" y="0"/>
                </a:moveTo>
                <a:lnTo>
                  <a:pt x="6503861" y="0"/>
                </a:lnTo>
                <a:lnTo>
                  <a:pt x="6503861" y="3658422"/>
                </a:lnTo>
                <a:lnTo>
                  <a:pt x="0" y="3658422"/>
                </a:lnTo>
                <a:lnTo>
                  <a:pt x="0" y="0"/>
                </a:lnTo>
                <a:close/>
              </a:path>
            </a:pathLst>
          </a:custGeom>
          <a:blipFill>
            <a:blip r:embed="rId13"/>
            <a:stretch>
              <a:fillRect l="0" t="0" r="0" b="0"/>
            </a:stretch>
          </a:blipFill>
        </p:spPr>
      </p:sp>
      <p:sp>
        <p:nvSpPr>
          <p:cNvPr name="TextBox 27" id="27"/>
          <p:cNvSpPr txBox="true"/>
          <p:nvPr/>
        </p:nvSpPr>
        <p:spPr>
          <a:xfrm rot="0">
            <a:off x="1783544" y="1834776"/>
            <a:ext cx="4583488" cy="688976"/>
          </a:xfrm>
          <a:prstGeom prst="rect">
            <a:avLst/>
          </a:prstGeom>
        </p:spPr>
        <p:txBody>
          <a:bodyPr anchor="t" rtlCol="false" tIns="0" lIns="0" bIns="0" rIns="0">
            <a:spAutoFit/>
          </a:bodyPr>
          <a:lstStyle/>
          <a:p>
            <a:pPr algn="l">
              <a:lnSpc>
                <a:spcPts val="5599"/>
              </a:lnSpc>
            </a:pPr>
            <a:r>
              <a:rPr lang="en-US" sz="3999" b="true">
                <a:solidFill>
                  <a:srgbClr val="1D1A1B"/>
                </a:solidFill>
                <a:latin typeface="Public Sans Bold"/>
                <a:ea typeface="Public Sans Bold"/>
                <a:cs typeface="Public Sans Bold"/>
                <a:sym typeface="Public Sans Bold"/>
              </a:rPr>
              <a:t> Giới thiệu chung</a:t>
            </a:r>
          </a:p>
        </p:txBody>
      </p:sp>
      <p:sp>
        <p:nvSpPr>
          <p:cNvPr name="TextBox 28" id="28"/>
          <p:cNvSpPr txBox="true"/>
          <p:nvPr/>
        </p:nvSpPr>
        <p:spPr>
          <a:xfrm rot="0">
            <a:off x="2127174" y="2690806"/>
            <a:ext cx="3136344"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1.</a:t>
            </a:r>
            <a:r>
              <a:rPr lang="en-US" sz="2499">
                <a:solidFill>
                  <a:srgbClr val="1D1A1B"/>
                </a:solidFill>
                <a:latin typeface="Public Sans"/>
                <a:ea typeface="Public Sans"/>
                <a:cs typeface="Public Sans"/>
                <a:sym typeface="Public Sans"/>
              </a:rPr>
              <a:t>Bối cảnh chọn đề tài</a:t>
            </a:r>
          </a:p>
        </p:txBody>
      </p:sp>
      <p:sp>
        <p:nvSpPr>
          <p:cNvPr name="TextBox 29" id="29"/>
          <p:cNvSpPr txBox="true"/>
          <p:nvPr/>
        </p:nvSpPr>
        <p:spPr>
          <a:xfrm rot="0">
            <a:off x="2149441" y="3408324"/>
            <a:ext cx="6767355" cy="3498850"/>
          </a:xfrm>
          <a:prstGeom prst="rect">
            <a:avLst/>
          </a:prstGeom>
        </p:spPr>
        <p:txBody>
          <a:bodyPr anchor="t" rtlCol="false" tIns="0" lIns="0" bIns="0" rIns="0">
            <a:spAutoFit/>
          </a:bodyPr>
          <a:lstStyle/>
          <a:p>
            <a:pPr algn="l">
              <a:lnSpc>
                <a:spcPts val="3499"/>
              </a:lnSpc>
              <a:spcBef>
                <a:spcPct val="0"/>
              </a:spcBef>
            </a:pPr>
            <a:r>
              <a:rPr lang="en-US" sz="2499">
                <a:solidFill>
                  <a:srgbClr val="1D1A1B"/>
                </a:solidFill>
                <a:latin typeface="Public Sans"/>
                <a:ea typeface="Public Sans"/>
                <a:cs typeface="Public Sans"/>
                <a:sym typeface="Public Sans"/>
              </a:rPr>
              <a:t>Trong bối cảnh thương mại điện tử phát triển, Tiki trở thành nền tảng mua sắm trực tuyến nổi bật tại Việt Nam. Đánh giá của khách hàng giữ vai trò quan trọng trong việc xây dựng lòng tin, định hướng mua sắm và cải thiện dịch vụ. Phân tích dữ liệu đánh giá giúp doanh nghiệp hiểu rõ hành vi người tiêu dùng và tối ưu chiến lược kinh doanh.</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537781" y="6076787"/>
            <a:ext cx="11379156" cy="5123091"/>
            <a:chOff x="0" y="0"/>
            <a:chExt cx="899019" cy="404754"/>
          </a:xfrm>
        </p:grpSpPr>
        <p:sp>
          <p:nvSpPr>
            <p:cNvPr name="Freeform 4" id="4"/>
            <p:cNvSpPr/>
            <p:nvPr/>
          </p:nvSpPr>
          <p:spPr>
            <a:xfrm flipH="false" flipV="false" rot="0">
              <a:off x="0" y="0"/>
              <a:ext cx="899019" cy="404754"/>
            </a:xfrm>
            <a:custGeom>
              <a:avLst/>
              <a:gdLst/>
              <a:ahLst/>
              <a:cxnLst/>
              <a:rect r="r" b="b" t="t" l="l"/>
              <a:pathLst>
                <a:path h="404754" w="899019">
                  <a:moveTo>
                    <a:pt x="203200" y="0"/>
                  </a:moveTo>
                  <a:lnTo>
                    <a:pt x="899019" y="0"/>
                  </a:lnTo>
                  <a:lnTo>
                    <a:pt x="695819" y="404754"/>
                  </a:lnTo>
                  <a:lnTo>
                    <a:pt x="0" y="404754"/>
                  </a:lnTo>
                  <a:lnTo>
                    <a:pt x="203200" y="0"/>
                  </a:lnTo>
                  <a:close/>
                </a:path>
              </a:pathLst>
            </a:custGeom>
            <a:solidFill>
              <a:srgbClr val="A10D00"/>
            </a:solidFill>
          </p:spPr>
        </p:sp>
        <p:sp>
          <p:nvSpPr>
            <p:cNvPr name="TextBox 5" id="5"/>
            <p:cNvSpPr txBox="true"/>
            <p:nvPr/>
          </p:nvSpPr>
          <p:spPr>
            <a:xfrm>
              <a:off x="101600" y="-57150"/>
              <a:ext cx="695819" cy="461904"/>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4437937" y="233099"/>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7" id="7"/>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8" id="8"/>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28700" y="2012956"/>
            <a:ext cx="5096824" cy="7814106"/>
          </a:xfrm>
          <a:custGeom>
            <a:avLst/>
            <a:gdLst/>
            <a:ahLst/>
            <a:cxnLst/>
            <a:rect r="r" b="b" t="t" l="l"/>
            <a:pathLst>
              <a:path h="7814106" w="5096824">
                <a:moveTo>
                  <a:pt x="0" y="0"/>
                </a:moveTo>
                <a:lnTo>
                  <a:pt x="5096824" y="0"/>
                </a:lnTo>
                <a:lnTo>
                  <a:pt x="5096824" y="7814106"/>
                </a:lnTo>
                <a:lnTo>
                  <a:pt x="0" y="7814106"/>
                </a:lnTo>
                <a:lnTo>
                  <a:pt x="0" y="0"/>
                </a:lnTo>
                <a:close/>
              </a:path>
            </a:pathLst>
          </a:custGeom>
          <a:blipFill>
            <a:blip r:embed="rId13"/>
            <a:stretch>
              <a:fillRect l="0" t="0" r="0" b="0"/>
            </a:stretch>
          </a:blipFill>
        </p:spPr>
      </p:sp>
      <p:sp>
        <p:nvSpPr>
          <p:cNvPr name="TextBox 12" id="12"/>
          <p:cNvSpPr txBox="true"/>
          <p:nvPr/>
        </p:nvSpPr>
        <p:spPr>
          <a:xfrm rot="0">
            <a:off x="554405" y="164312"/>
            <a:ext cx="11668410"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3" id="13"/>
          <p:cNvSpPr txBox="true"/>
          <p:nvPr/>
        </p:nvSpPr>
        <p:spPr>
          <a:xfrm rot="0">
            <a:off x="554405" y="831399"/>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4" id="14"/>
          <p:cNvSpPr txBox="true"/>
          <p:nvPr/>
        </p:nvSpPr>
        <p:spPr>
          <a:xfrm rot="0">
            <a:off x="444867" y="1269549"/>
            <a:ext cx="9439870"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[Chiến lược tiếp thị] - Phân phối giá của các danh mục sản phẩm</a:t>
            </a:r>
          </a:p>
        </p:txBody>
      </p:sp>
      <p:sp>
        <p:nvSpPr>
          <p:cNvPr name="TextBox 15" id="15"/>
          <p:cNvSpPr txBox="true"/>
          <p:nvPr/>
        </p:nvSpPr>
        <p:spPr>
          <a:xfrm rot="0">
            <a:off x="6811324" y="3135087"/>
            <a:ext cx="10450993" cy="568960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3</a:t>
            </a:r>
            <a:r>
              <a:rPr lang="en-US" b="true" sz="2499">
                <a:solidFill>
                  <a:srgbClr val="1D1A1B"/>
                </a:solidFill>
                <a:latin typeface="Public Sans Bold"/>
                <a:ea typeface="Public Sans Bold"/>
                <a:cs typeface="Public Sans Bold"/>
                <a:sym typeface="Public Sans Bold"/>
              </a:rPr>
              <a:t>. Hàng Tiêu Dùng &amp; Thời Trang – Tạo lưu lượng và đa dạng người dùng</a:t>
            </a:r>
          </a:p>
          <a:p>
            <a:pPr algn="l">
              <a:lnSpc>
                <a:spcPts val="3499"/>
              </a:lnSpc>
              <a:spcBef>
                <a:spcPct val="0"/>
              </a:spcBef>
            </a:pPr>
            <a:r>
              <a:rPr lang="en-US" sz="2499">
                <a:solidFill>
                  <a:srgbClr val="1D1A1B"/>
                </a:solidFill>
                <a:latin typeface="Public Sans"/>
                <a:ea typeface="Public Sans"/>
                <a:cs typeface="Public Sans"/>
                <a:sym typeface="Public Sans"/>
              </a:rPr>
              <a:t>Các ngành hàng có giá trung bình thấp nhưng tần suất mua cao:</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Thời trang nam/nữ (~170–220 triệu VNĐ)</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Làm đẹp &amp; Sức khỏe (~253 triệu VNĐ)</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Bách hóa online (~178 triệu VNĐ)</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Sách &amp; Văn phòng phẩm (~145 triệu VNĐ)</a:t>
            </a:r>
          </a:p>
          <a:p>
            <a:pPr algn="l">
              <a:lnSpc>
                <a:spcPts val="3499"/>
              </a:lnSpc>
              <a:spcBef>
                <a:spcPct val="0"/>
              </a:spcBef>
            </a:pPr>
            <a:r>
              <a:rPr lang="en-US" sz="2499">
                <a:solidFill>
                  <a:srgbClr val="1D1A1B"/>
                </a:solidFill>
                <a:latin typeface="Public Sans"/>
                <a:ea typeface="Public Sans"/>
                <a:cs typeface="Public Sans"/>
                <a:sym typeface="Public Sans"/>
              </a:rPr>
              <a:t>Những danh mục này đóng vai trò thu hút và giữ chân người dùng thường xuyên. Đặc biệt, Sách &amp; Văn phòng phẩm – vốn là di sản thương hiệu của Tiki – vẫn giữ vai trò quan trọng trong chiến lược nhận diện thương hiệu và mở rộng tệp khách hàng mới.</a:t>
            </a:r>
          </a:p>
          <a:p>
            <a:pPr algn="l">
              <a:lnSpc>
                <a:spcPts val="3499"/>
              </a:lnSpc>
              <a:spcBef>
                <a:spcPct val="0"/>
              </a:spcBef>
            </a:pPr>
          </a:p>
          <a:p>
            <a:pPr algn="l">
              <a:lnSpc>
                <a:spcPts val="3499"/>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537781" y="6076787"/>
            <a:ext cx="11379156" cy="5123091"/>
            <a:chOff x="0" y="0"/>
            <a:chExt cx="899019" cy="404754"/>
          </a:xfrm>
        </p:grpSpPr>
        <p:sp>
          <p:nvSpPr>
            <p:cNvPr name="Freeform 4" id="4"/>
            <p:cNvSpPr/>
            <p:nvPr/>
          </p:nvSpPr>
          <p:spPr>
            <a:xfrm flipH="false" flipV="false" rot="0">
              <a:off x="0" y="0"/>
              <a:ext cx="899019" cy="404754"/>
            </a:xfrm>
            <a:custGeom>
              <a:avLst/>
              <a:gdLst/>
              <a:ahLst/>
              <a:cxnLst/>
              <a:rect r="r" b="b" t="t" l="l"/>
              <a:pathLst>
                <a:path h="404754" w="899019">
                  <a:moveTo>
                    <a:pt x="203200" y="0"/>
                  </a:moveTo>
                  <a:lnTo>
                    <a:pt x="899019" y="0"/>
                  </a:lnTo>
                  <a:lnTo>
                    <a:pt x="695819" y="404754"/>
                  </a:lnTo>
                  <a:lnTo>
                    <a:pt x="0" y="404754"/>
                  </a:lnTo>
                  <a:lnTo>
                    <a:pt x="203200" y="0"/>
                  </a:lnTo>
                  <a:close/>
                </a:path>
              </a:pathLst>
            </a:custGeom>
            <a:solidFill>
              <a:srgbClr val="A10D00"/>
            </a:solidFill>
          </p:spPr>
        </p:sp>
        <p:sp>
          <p:nvSpPr>
            <p:cNvPr name="TextBox 5" id="5"/>
            <p:cNvSpPr txBox="true"/>
            <p:nvPr/>
          </p:nvSpPr>
          <p:spPr>
            <a:xfrm>
              <a:off x="101600" y="-57150"/>
              <a:ext cx="695819" cy="461904"/>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4437937" y="233099"/>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7" id="7"/>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8" id="8"/>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28700" y="2012956"/>
            <a:ext cx="5096824" cy="7814106"/>
          </a:xfrm>
          <a:custGeom>
            <a:avLst/>
            <a:gdLst/>
            <a:ahLst/>
            <a:cxnLst/>
            <a:rect r="r" b="b" t="t" l="l"/>
            <a:pathLst>
              <a:path h="7814106" w="5096824">
                <a:moveTo>
                  <a:pt x="0" y="0"/>
                </a:moveTo>
                <a:lnTo>
                  <a:pt x="5096824" y="0"/>
                </a:lnTo>
                <a:lnTo>
                  <a:pt x="5096824" y="7814106"/>
                </a:lnTo>
                <a:lnTo>
                  <a:pt x="0" y="7814106"/>
                </a:lnTo>
                <a:lnTo>
                  <a:pt x="0" y="0"/>
                </a:lnTo>
                <a:close/>
              </a:path>
            </a:pathLst>
          </a:custGeom>
          <a:blipFill>
            <a:blip r:embed="rId13"/>
            <a:stretch>
              <a:fillRect l="0" t="0" r="0" b="0"/>
            </a:stretch>
          </a:blipFill>
        </p:spPr>
      </p:sp>
      <p:sp>
        <p:nvSpPr>
          <p:cNvPr name="TextBox 12" id="12"/>
          <p:cNvSpPr txBox="true"/>
          <p:nvPr/>
        </p:nvSpPr>
        <p:spPr>
          <a:xfrm rot="0">
            <a:off x="554405" y="164312"/>
            <a:ext cx="11668410"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3" id="13"/>
          <p:cNvSpPr txBox="true"/>
          <p:nvPr/>
        </p:nvSpPr>
        <p:spPr>
          <a:xfrm rot="0">
            <a:off x="554405" y="831399"/>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4" id="14"/>
          <p:cNvSpPr txBox="true"/>
          <p:nvPr/>
        </p:nvSpPr>
        <p:spPr>
          <a:xfrm rot="0">
            <a:off x="444867" y="1269549"/>
            <a:ext cx="9439870"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[Chiến lược tiếp thị] - Phân phối giá của các danh mục sản phẩm</a:t>
            </a:r>
          </a:p>
        </p:txBody>
      </p:sp>
      <p:sp>
        <p:nvSpPr>
          <p:cNvPr name="TextBox 15" id="15"/>
          <p:cNvSpPr txBox="true"/>
          <p:nvPr/>
        </p:nvSpPr>
        <p:spPr>
          <a:xfrm rot="0">
            <a:off x="6811324" y="3135087"/>
            <a:ext cx="10450993" cy="568960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4</a:t>
            </a:r>
            <a:r>
              <a:rPr lang="en-US" b="true" sz="2499">
                <a:solidFill>
                  <a:srgbClr val="1D1A1B"/>
                </a:solidFill>
                <a:latin typeface="Public Sans Bold"/>
                <a:ea typeface="Public Sans Bold"/>
                <a:cs typeface="Public Sans Bold"/>
                <a:sym typeface="Public Sans Bold"/>
              </a:rPr>
              <a:t>. Chiến lược giá cho các danh mục sản phẩm hiện tại: Cân bằng doanh thu và lưu lượng</a:t>
            </a:r>
          </a:p>
          <a:p>
            <a:pPr algn="l">
              <a:lnSpc>
                <a:spcPts val="3499"/>
              </a:lnSpc>
              <a:spcBef>
                <a:spcPct val="0"/>
              </a:spcBef>
            </a:pPr>
            <a:r>
              <a:rPr lang="en-US" sz="2499">
                <a:solidFill>
                  <a:srgbClr val="1D1A1B"/>
                </a:solidFill>
                <a:latin typeface="Public Sans"/>
                <a:ea typeface="Public Sans"/>
                <a:cs typeface="Public Sans"/>
                <a:sym typeface="Public Sans"/>
              </a:rPr>
              <a:t>Chiến lược danh mục hiện tại của Tiki cho thấy sự kết hợp linh hoạt giữa hai phân khúc:</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Nhóm sản phẩm giá trị cao: Tối ưu hóa doanh thu và giá trị đơn hàng.</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Nhóm sản phẩm giá thấp - thiết yếu: Duy trì lưu lượng truy cập, tăng tần suất mua sắm.</a:t>
            </a:r>
          </a:p>
          <a:p>
            <a:pPr algn="l">
              <a:lnSpc>
                <a:spcPts val="3499"/>
              </a:lnSpc>
              <a:spcBef>
                <a:spcPct val="0"/>
              </a:spcBef>
            </a:pPr>
            <a:r>
              <a:rPr lang="en-US" b="true" sz="2499">
                <a:solidFill>
                  <a:srgbClr val="1D1A1B"/>
                </a:solidFill>
                <a:latin typeface="Public Sans Bold"/>
                <a:ea typeface="Public Sans Bold"/>
                <a:cs typeface="Public Sans Bold"/>
                <a:sym typeface="Public Sans Bold"/>
              </a:rPr>
              <a:t>🧩 Đây là mô hình chiến lược điển hình của các nền tảng thương mại điện tử đa ngành:</a:t>
            </a:r>
          </a:p>
          <a:p>
            <a:pPr algn="l">
              <a:lnSpc>
                <a:spcPts val="3499"/>
              </a:lnSpc>
              <a:spcBef>
                <a:spcPct val="0"/>
              </a:spcBef>
            </a:pPr>
            <a:r>
              <a:rPr lang="en-US" sz="2499">
                <a:solidFill>
                  <a:srgbClr val="1D1A1B"/>
                </a:solidFill>
                <a:latin typeface="Public Sans"/>
                <a:ea typeface="Public Sans"/>
                <a:cs typeface="Public Sans"/>
                <a:sym typeface="Public Sans"/>
              </a:rPr>
              <a:t>Thu hút người dùng bằng sản phẩm giá thấp – Tăng lợi nhuận bằng sản phẩm giá trị cao.</a:t>
            </a:r>
          </a:p>
          <a:p>
            <a:pPr algn="l">
              <a:lnSpc>
                <a:spcPts val="3499"/>
              </a:lnSpc>
              <a:spcBef>
                <a:spcPct val="0"/>
              </a:spcBef>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537781" y="6076787"/>
            <a:ext cx="11379156" cy="5123091"/>
            <a:chOff x="0" y="0"/>
            <a:chExt cx="899019" cy="404754"/>
          </a:xfrm>
        </p:grpSpPr>
        <p:sp>
          <p:nvSpPr>
            <p:cNvPr name="Freeform 4" id="4"/>
            <p:cNvSpPr/>
            <p:nvPr/>
          </p:nvSpPr>
          <p:spPr>
            <a:xfrm flipH="false" flipV="false" rot="0">
              <a:off x="0" y="0"/>
              <a:ext cx="899019" cy="404754"/>
            </a:xfrm>
            <a:custGeom>
              <a:avLst/>
              <a:gdLst/>
              <a:ahLst/>
              <a:cxnLst/>
              <a:rect r="r" b="b" t="t" l="l"/>
              <a:pathLst>
                <a:path h="404754" w="899019">
                  <a:moveTo>
                    <a:pt x="203200" y="0"/>
                  </a:moveTo>
                  <a:lnTo>
                    <a:pt x="899019" y="0"/>
                  </a:lnTo>
                  <a:lnTo>
                    <a:pt x="695819" y="404754"/>
                  </a:lnTo>
                  <a:lnTo>
                    <a:pt x="0" y="404754"/>
                  </a:lnTo>
                  <a:lnTo>
                    <a:pt x="203200" y="0"/>
                  </a:lnTo>
                  <a:close/>
                </a:path>
              </a:pathLst>
            </a:custGeom>
            <a:solidFill>
              <a:srgbClr val="A10D00"/>
            </a:solidFill>
          </p:spPr>
        </p:sp>
        <p:sp>
          <p:nvSpPr>
            <p:cNvPr name="TextBox 5" id="5"/>
            <p:cNvSpPr txBox="true"/>
            <p:nvPr/>
          </p:nvSpPr>
          <p:spPr>
            <a:xfrm>
              <a:off x="101600" y="-57150"/>
              <a:ext cx="695819" cy="461904"/>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4437937" y="233099"/>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7" id="7"/>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8" id="8"/>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28700" y="2012956"/>
            <a:ext cx="5096824" cy="7814106"/>
          </a:xfrm>
          <a:custGeom>
            <a:avLst/>
            <a:gdLst/>
            <a:ahLst/>
            <a:cxnLst/>
            <a:rect r="r" b="b" t="t" l="l"/>
            <a:pathLst>
              <a:path h="7814106" w="5096824">
                <a:moveTo>
                  <a:pt x="0" y="0"/>
                </a:moveTo>
                <a:lnTo>
                  <a:pt x="5096824" y="0"/>
                </a:lnTo>
                <a:lnTo>
                  <a:pt x="5096824" y="7814106"/>
                </a:lnTo>
                <a:lnTo>
                  <a:pt x="0" y="7814106"/>
                </a:lnTo>
                <a:lnTo>
                  <a:pt x="0" y="0"/>
                </a:lnTo>
                <a:close/>
              </a:path>
            </a:pathLst>
          </a:custGeom>
          <a:blipFill>
            <a:blip r:embed="rId13"/>
            <a:stretch>
              <a:fillRect l="0" t="0" r="0" b="0"/>
            </a:stretch>
          </a:blipFill>
        </p:spPr>
      </p:sp>
      <p:sp>
        <p:nvSpPr>
          <p:cNvPr name="TextBox 12" id="12"/>
          <p:cNvSpPr txBox="true"/>
          <p:nvPr/>
        </p:nvSpPr>
        <p:spPr>
          <a:xfrm rot="0">
            <a:off x="554405" y="164312"/>
            <a:ext cx="11668410"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3" id="13"/>
          <p:cNvSpPr txBox="true"/>
          <p:nvPr/>
        </p:nvSpPr>
        <p:spPr>
          <a:xfrm rot="0">
            <a:off x="554405" y="831399"/>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4" id="14"/>
          <p:cNvSpPr txBox="true"/>
          <p:nvPr/>
        </p:nvSpPr>
        <p:spPr>
          <a:xfrm rot="0">
            <a:off x="444867" y="1269549"/>
            <a:ext cx="9439870"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[Chiến lược tiếp thị] - Phân phối giá của các danh mục sản phẩm</a:t>
            </a:r>
          </a:p>
        </p:txBody>
      </p:sp>
      <p:sp>
        <p:nvSpPr>
          <p:cNvPr name="TextBox 15" id="15"/>
          <p:cNvSpPr txBox="true"/>
          <p:nvPr/>
        </p:nvSpPr>
        <p:spPr>
          <a:xfrm rot="0">
            <a:off x="6811324" y="3135087"/>
            <a:ext cx="10450993" cy="568960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4</a:t>
            </a:r>
            <a:r>
              <a:rPr lang="en-US" b="true" sz="2499">
                <a:solidFill>
                  <a:srgbClr val="1D1A1B"/>
                </a:solidFill>
                <a:latin typeface="Public Sans Bold"/>
                <a:ea typeface="Public Sans Bold"/>
                <a:cs typeface="Public Sans Bold"/>
                <a:sym typeface="Public Sans Bold"/>
              </a:rPr>
              <a:t>. Chiến lược giá cho các danh mục sản phẩm hiện tại: Cân bằng doanh thu và lưu lượng</a:t>
            </a:r>
          </a:p>
          <a:p>
            <a:pPr algn="l">
              <a:lnSpc>
                <a:spcPts val="3499"/>
              </a:lnSpc>
              <a:spcBef>
                <a:spcPct val="0"/>
              </a:spcBef>
            </a:pPr>
            <a:r>
              <a:rPr lang="en-US" sz="2499">
                <a:solidFill>
                  <a:srgbClr val="1D1A1B"/>
                </a:solidFill>
                <a:latin typeface="Public Sans"/>
                <a:ea typeface="Public Sans"/>
                <a:cs typeface="Public Sans"/>
                <a:sym typeface="Public Sans"/>
              </a:rPr>
              <a:t>Chiến lược danh mục hiện tại của Tiki cho thấy sự kết hợp linh hoạt giữa hai phân khúc:</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Nhóm sản phẩm giá trị cao: Tối ưu hóa doanh thu và giá trị đơn hàng.</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Nhóm sản phẩm giá thấp - thiết yếu: Duy trì lưu lượng truy cập, tăng tần suất mua sắm.</a:t>
            </a:r>
          </a:p>
          <a:p>
            <a:pPr algn="l">
              <a:lnSpc>
                <a:spcPts val="3499"/>
              </a:lnSpc>
              <a:spcBef>
                <a:spcPct val="0"/>
              </a:spcBef>
            </a:pPr>
            <a:r>
              <a:rPr lang="en-US" b="true" sz="2499">
                <a:solidFill>
                  <a:srgbClr val="1D1A1B"/>
                </a:solidFill>
                <a:latin typeface="Public Sans Bold"/>
                <a:ea typeface="Public Sans Bold"/>
                <a:cs typeface="Public Sans Bold"/>
                <a:sym typeface="Public Sans Bold"/>
              </a:rPr>
              <a:t>🧩 Đây là mô hình chiến lược điển hình của các nền tảng thương mại điện tử đa ngành:</a:t>
            </a:r>
          </a:p>
          <a:p>
            <a:pPr algn="l">
              <a:lnSpc>
                <a:spcPts val="3499"/>
              </a:lnSpc>
              <a:spcBef>
                <a:spcPct val="0"/>
              </a:spcBef>
            </a:pPr>
            <a:r>
              <a:rPr lang="en-US" sz="2499">
                <a:solidFill>
                  <a:srgbClr val="1D1A1B"/>
                </a:solidFill>
                <a:latin typeface="Public Sans"/>
                <a:ea typeface="Public Sans"/>
                <a:cs typeface="Public Sans"/>
                <a:sym typeface="Public Sans"/>
              </a:rPr>
              <a:t>Thu hút người dùng bằng sản phẩm giá thấp – Tăng lợi nhuận bằng sản phẩm giá trị cao.</a:t>
            </a:r>
          </a:p>
          <a:p>
            <a:pPr algn="l">
              <a:lnSpc>
                <a:spcPts val="3499"/>
              </a:lnSpc>
              <a:spcBef>
                <a:spcPct val="0"/>
              </a:spcBef>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6537781" y="6076787"/>
            <a:ext cx="11379156" cy="5123091"/>
            <a:chOff x="0" y="0"/>
            <a:chExt cx="899019" cy="404754"/>
          </a:xfrm>
        </p:grpSpPr>
        <p:sp>
          <p:nvSpPr>
            <p:cNvPr name="Freeform 4" id="4"/>
            <p:cNvSpPr/>
            <p:nvPr/>
          </p:nvSpPr>
          <p:spPr>
            <a:xfrm flipH="false" flipV="false" rot="0">
              <a:off x="0" y="0"/>
              <a:ext cx="899019" cy="404754"/>
            </a:xfrm>
            <a:custGeom>
              <a:avLst/>
              <a:gdLst/>
              <a:ahLst/>
              <a:cxnLst/>
              <a:rect r="r" b="b" t="t" l="l"/>
              <a:pathLst>
                <a:path h="404754" w="899019">
                  <a:moveTo>
                    <a:pt x="203200" y="0"/>
                  </a:moveTo>
                  <a:lnTo>
                    <a:pt x="899019" y="0"/>
                  </a:lnTo>
                  <a:lnTo>
                    <a:pt x="695819" y="404754"/>
                  </a:lnTo>
                  <a:lnTo>
                    <a:pt x="0" y="404754"/>
                  </a:lnTo>
                  <a:lnTo>
                    <a:pt x="203200" y="0"/>
                  </a:lnTo>
                  <a:close/>
                </a:path>
              </a:pathLst>
            </a:custGeom>
            <a:solidFill>
              <a:srgbClr val="A10D00"/>
            </a:solidFill>
          </p:spPr>
        </p:sp>
        <p:sp>
          <p:nvSpPr>
            <p:cNvPr name="TextBox 5" id="5"/>
            <p:cNvSpPr txBox="true"/>
            <p:nvPr/>
          </p:nvSpPr>
          <p:spPr>
            <a:xfrm>
              <a:off x="101600" y="-57150"/>
              <a:ext cx="695819" cy="461904"/>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0">
            <a:off x="14437937" y="233099"/>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7" id="7"/>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8" id="8"/>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2514404" y="2500149"/>
            <a:ext cx="13259191" cy="6546726"/>
          </a:xfrm>
          <a:custGeom>
            <a:avLst/>
            <a:gdLst/>
            <a:ahLst/>
            <a:cxnLst/>
            <a:rect r="r" b="b" t="t" l="l"/>
            <a:pathLst>
              <a:path h="6546726" w="13259191">
                <a:moveTo>
                  <a:pt x="0" y="0"/>
                </a:moveTo>
                <a:lnTo>
                  <a:pt x="13259192" y="0"/>
                </a:lnTo>
                <a:lnTo>
                  <a:pt x="13259192" y="6546726"/>
                </a:lnTo>
                <a:lnTo>
                  <a:pt x="0" y="6546726"/>
                </a:lnTo>
                <a:lnTo>
                  <a:pt x="0" y="0"/>
                </a:lnTo>
                <a:close/>
              </a:path>
            </a:pathLst>
          </a:custGeom>
          <a:blipFill>
            <a:blip r:embed="rId13"/>
            <a:stretch>
              <a:fillRect l="0" t="0" r="0" b="0"/>
            </a:stretch>
          </a:blipFill>
        </p:spPr>
      </p:sp>
      <p:sp>
        <p:nvSpPr>
          <p:cNvPr name="TextBox 12" id="12"/>
          <p:cNvSpPr txBox="true"/>
          <p:nvPr/>
        </p:nvSpPr>
        <p:spPr>
          <a:xfrm rot="0">
            <a:off x="554405" y="164312"/>
            <a:ext cx="11668410"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3" id="13"/>
          <p:cNvSpPr txBox="true"/>
          <p:nvPr/>
        </p:nvSpPr>
        <p:spPr>
          <a:xfrm rot="0">
            <a:off x="554405" y="831399"/>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4" id="14"/>
          <p:cNvSpPr txBox="true"/>
          <p:nvPr/>
        </p:nvSpPr>
        <p:spPr>
          <a:xfrm rot="0">
            <a:off x="554405" y="1237799"/>
            <a:ext cx="11013248"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[Chiến lược tiếp thị] - Phân phối tỉ lệ giảm giá của các danh mục sản phẩm</a:t>
            </a:r>
          </a:p>
          <a:p>
            <a:pPr algn="ctr">
              <a:lnSpc>
                <a:spcPts val="3499"/>
              </a:lnSpc>
              <a:spcBef>
                <a:spcPct val="0"/>
              </a:spcBef>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5">
              <a:extLst>
                <a:ext uri="{96DAC541-7B7A-43D3-8B79-37D633B846F1}">
                  <asvg:svgBlip xmlns:asvg="http://schemas.microsoft.com/office/drawing/2016/SVG/main" r:embed="rId6"/>
                </a:ext>
              </a:extLst>
            </a:blip>
            <a:stretch>
              <a:fillRect l="0" t="-483256" r="0" b="0"/>
            </a:stretch>
          </a:blipFill>
        </p:spPr>
      </p:sp>
      <p:sp>
        <p:nvSpPr>
          <p:cNvPr name="Freeform 5" id="5"/>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sp>
        <p:nvSpPr>
          <p:cNvPr name="Freeform 6" id="6"/>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4219391">
            <a:off x="17084853" y="8457779"/>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2620510" y="2618051"/>
            <a:ext cx="13046980" cy="7110604"/>
          </a:xfrm>
          <a:custGeom>
            <a:avLst/>
            <a:gdLst/>
            <a:ahLst/>
            <a:cxnLst/>
            <a:rect r="r" b="b" t="t" l="l"/>
            <a:pathLst>
              <a:path h="7110604" w="13046980">
                <a:moveTo>
                  <a:pt x="0" y="0"/>
                </a:moveTo>
                <a:lnTo>
                  <a:pt x="13046980" y="0"/>
                </a:lnTo>
                <a:lnTo>
                  <a:pt x="13046980" y="7110605"/>
                </a:lnTo>
                <a:lnTo>
                  <a:pt x="0" y="7110605"/>
                </a:lnTo>
                <a:lnTo>
                  <a:pt x="0" y="0"/>
                </a:lnTo>
                <a:close/>
              </a:path>
            </a:pathLst>
          </a:custGeom>
          <a:blipFill>
            <a:blip r:embed="rId17"/>
            <a:stretch>
              <a:fillRect l="0" t="0" r="0" b="0"/>
            </a:stretch>
          </a:blipFill>
        </p:spPr>
      </p:sp>
      <p:sp>
        <p:nvSpPr>
          <p:cNvPr name="TextBox 12" id="12"/>
          <p:cNvSpPr txBox="true"/>
          <p:nvPr/>
        </p:nvSpPr>
        <p:spPr>
          <a:xfrm rot="0">
            <a:off x="554405" y="164312"/>
            <a:ext cx="6680723" cy="1225551"/>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3" id="13"/>
          <p:cNvSpPr txBox="true"/>
          <p:nvPr/>
        </p:nvSpPr>
        <p:spPr>
          <a:xfrm rot="0">
            <a:off x="554405" y="1444938"/>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4" id="14"/>
          <p:cNvSpPr txBox="true"/>
          <p:nvPr/>
        </p:nvSpPr>
        <p:spPr>
          <a:xfrm rot="0">
            <a:off x="554405" y="1933458"/>
            <a:ext cx="10960290"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[Chiến lược tiếp thị] - Phân phối tỉ lệ giảm giá của các danh mục sản phẩm</a:t>
            </a:r>
          </a:p>
          <a:p>
            <a:pPr algn="ctr">
              <a:lnSpc>
                <a:spcPts val="3499"/>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5">
              <a:extLst>
                <a:ext uri="{96DAC541-7B7A-43D3-8B79-37D633B846F1}">
                  <asvg:svgBlip xmlns:asvg="http://schemas.microsoft.com/office/drawing/2016/SVG/main" r:embed="rId6"/>
                </a:ext>
              </a:extLst>
            </a:blip>
            <a:stretch>
              <a:fillRect l="0" t="-483256" r="0" b="0"/>
            </a:stretch>
          </a:blipFill>
        </p:spPr>
      </p:sp>
      <p:sp>
        <p:nvSpPr>
          <p:cNvPr name="Freeform 5" id="5"/>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sp>
        <p:nvSpPr>
          <p:cNvPr name="Freeform 6" id="6"/>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0" id="10"/>
          <p:cNvSpPr txBox="true"/>
          <p:nvPr/>
        </p:nvSpPr>
        <p:spPr>
          <a:xfrm rot="0">
            <a:off x="554405" y="164312"/>
            <a:ext cx="6680723" cy="1225551"/>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1444938"/>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1713555" y="2784358"/>
            <a:ext cx="15372687" cy="5703570"/>
          </a:xfrm>
          <a:prstGeom prst="rect">
            <a:avLst/>
          </a:prstGeom>
        </p:spPr>
        <p:txBody>
          <a:bodyPr anchor="t" rtlCol="false" tIns="0" lIns="0" bIns="0" rIns="0">
            <a:spAutoFit/>
          </a:bodyPr>
          <a:lstStyle/>
          <a:p>
            <a:pPr algn="l">
              <a:lnSpc>
                <a:spcPts val="3779"/>
              </a:lnSpc>
              <a:spcBef>
                <a:spcPct val="0"/>
              </a:spcBef>
            </a:pPr>
            <a:r>
              <a:rPr lang="en-US" b="true" sz="2699">
                <a:solidFill>
                  <a:srgbClr val="1D1A1B"/>
                </a:solidFill>
                <a:latin typeface="Public Sans Bold"/>
                <a:ea typeface="Public Sans Bold"/>
                <a:cs typeface="Public Sans Bold"/>
                <a:sym typeface="Public Sans Bold"/>
              </a:rPr>
              <a:t>P</a:t>
            </a:r>
            <a:r>
              <a:rPr lang="en-US" b="true" sz="2699">
                <a:solidFill>
                  <a:srgbClr val="1D1A1B"/>
                </a:solidFill>
                <a:latin typeface="Public Sans Bold"/>
                <a:ea typeface="Public Sans Bold"/>
                <a:cs typeface="Public Sans Bold"/>
                <a:sym typeface="Public Sans Bold"/>
              </a:rPr>
              <a:t>hân tích chiến lược giảm giá dựa trên số lượng và mức giảm giá của top 10 danh mục:</a:t>
            </a:r>
          </a:p>
          <a:p>
            <a:pPr algn="l" marL="582928" indent="-291464" lvl="1">
              <a:lnSpc>
                <a:spcPts val="3779"/>
              </a:lnSpc>
              <a:spcBef>
                <a:spcPct val="0"/>
              </a:spcBef>
              <a:buFont typeface="Arial"/>
              <a:buChar char="•"/>
            </a:pPr>
            <a:r>
              <a:rPr lang="en-US" sz="2699">
                <a:solidFill>
                  <a:srgbClr val="1D1A1B"/>
                </a:solidFill>
                <a:latin typeface="Public Sans"/>
                <a:ea typeface="Public Sans"/>
                <a:cs typeface="Public Sans"/>
                <a:sym typeface="Public Sans"/>
              </a:rPr>
              <a:t>Danh mục </a:t>
            </a:r>
            <a:r>
              <a:rPr lang="en-US" sz="2699">
                <a:solidFill>
                  <a:srgbClr val="1D1A1B"/>
                </a:solidFill>
                <a:latin typeface="Public Sans"/>
                <a:ea typeface="Public Sans"/>
                <a:cs typeface="Public Sans"/>
                <a:sym typeface="Public Sans"/>
              </a:rPr>
              <a:t>Sách &amp; Văn phòng phẩm nổi bật với số lượng sản phẩm lớn nhất và tỷ lệ giảm giá cao nhất (22.5%), cho thấy chiến lược tận dụng nguồn cung mạnh để thu hút khách hàng qua ưu đãi.</a:t>
            </a:r>
          </a:p>
          <a:p>
            <a:pPr algn="l" marL="582928" indent="-291464" lvl="1">
              <a:lnSpc>
                <a:spcPts val="3779"/>
              </a:lnSpc>
              <a:spcBef>
                <a:spcPct val="0"/>
              </a:spcBef>
              <a:buFont typeface="Arial"/>
              <a:buChar char="•"/>
            </a:pPr>
            <a:r>
              <a:rPr lang="en-US" sz="2699">
                <a:solidFill>
                  <a:srgbClr val="1D1A1B"/>
                </a:solidFill>
                <a:latin typeface="Public Sans"/>
                <a:ea typeface="Public Sans"/>
                <a:cs typeface="Public Sans"/>
                <a:sym typeface="Public Sans"/>
              </a:rPr>
              <a:t>Các danh mục khác trong top 10 có mức giảm giá dao động từ 4.6% đến 17.8%, phản ánh sự điều chỉnh linh hoạt tùy theo đặc thù ngành hàng. Đáng chú ý, Nhà cửa đời sống (17.8%) và Thể thao &amp; Dã ngoại (12.7%) có mức ưu đãi cao, cho thấy nỗ lực đẩy mạnh doanh số trong các thị trường cạnh tranh.</a:t>
            </a:r>
          </a:p>
          <a:p>
            <a:pPr algn="l" marL="582928" indent="-291464" lvl="1">
              <a:lnSpc>
                <a:spcPts val="3779"/>
              </a:lnSpc>
              <a:spcBef>
                <a:spcPct val="0"/>
              </a:spcBef>
              <a:buFont typeface="Arial"/>
              <a:buChar char="•"/>
            </a:pPr>
            <a:r>
              <a:rPr lang="en-US" sz="2699">
                <a:solidFill>
                  <a:srgbClr val="1D1A1B"/>
                </a:solidFill>
                <a:latin typeface="Public Sans"/>
                <a:ea typeface="Public Sans"/>
                <a:cs typeface="Public Sans"/>
                <a:sym typeface="Public Sans"/>
              </a:rPr>
              <a:t>Ng</a:t>
            </a:r>
            <a:r>
              <a:rPr lang="en-US" sz="2699">
                <a:solidFill>
                  <a:srgbClr val="1D1A1B"/>
                </a:solidFill>
                <a:latin typeface="Public Sans"/>
                <a:ea typeface="Public Sans"/>
                <a:cs typeface="Public Sans"/>
                <a:sym typeface="Public Sans"/>
              </a:rPr>
              <a:t>ược lại, Ô tô, Xe máy &amp; Xe đạp dù đa dạng sản phẩm nhưng lại có mức giảm giá thấp nhất (4.6%), thể hiện chiến lược giá thận trọng để bảo vệ biên lợi nhuận.</a:t>
            </a:r>
          </a:p>
          <a:p>
            <a:pPr algn="l" marL="582928" indent="-291464" lvl="1">
              <a:lnSpc>
                <a:spcPts val="3779"/>
              </a:lnSpc>
              <a:spcBef>
                <a:spcPct val="0"/>
              </a:spcBef>
              <a:buFont typeface="Arial"/>
              <a:buChar char="•"/>
            </a:pPr>
            <a:r>
              <a:rPr lang="en-US" sz="2699">
                <a:solidFill>
                  <a:srgbClr val="1D1A1B"/>
                </a:solidFill>
                <a:latin typeface="Public Sans"/>
                <a:ea typeface="Public Sans"/>
                <a:cs typeface="Public Sans"/>
                <a:sym typeface="Public Sans"/>
              </a:rPr>
              <a:t>Tổng thể, các ngành hàng lớn thường duy trì mức giảm giá trung bình từ 6–10%, cân bằng giữa tăng trưởng doanh số và lợi nhuận trong bối cảnh cạnh tranh.</a:t>
            </a:r>
          </a:p>
        </p:txBody>
      </p:sp>
      <p:sp>
        <p:nvSpPr>
          <p:cNvPr name="Freeform 13" id="13"/>
          <p:cNvSpPr/>
          <p:nvPr/>
        </p:nvSpPr>
        <p:spPr>
          <a:xfrm flipH="false" flipV="false" rot="4219391">
            <a:off x="17083665" y="7889018"/>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14" id="14"/>
          <p:cNvSpPr/>
          <p:nvPr/>
        </p:nvSpPr>
        <p:spPr>
          <a:xfrm>
            <a:off x="677220" y="3008195"/>
            <a:ext cx="702961" cy="0"/>
          </a:xfrm>
          <a:prstGeom prst="line">
            <a:avLst/>
          </a:prstGeom>
          <a:ln cap="flat" w="104775">
            <a:solidFill>
              <a:srgbClr val="B51F19"/>
            </a:solidFill>
            <a:prstDash val="solid"/>
            <a:headEnd type="none" len="sm" w="sm"/>
            <a:tailEnd type="triangle" len="med" w="lg"/>
          </a:ln>
        </p:spPr>
      </p:sp>
      <p:sp>
        <p:nvSpPr>
          <p:cNvPr name="TextBox 15" id="15"/>
          <p:cNvSpPr txBox="true"/>
          <p:nvPr/>
        </p:nvSpPr>
        <p:spPr>
          <a:xfrm rot="0">
            <a:off x="554405" y="1933458"/>
            <a:ext cx="11092687"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[Chiến lược tiếp thị] - Phân phối tỉ lệ giảm giá của các danh mục sản phẩm</a:t>
            </a:r>
          </a:p>
          <a:p>
            <a:pPr algn="ctr">
              <a:lnSpc>
                <a:spcPts val="3499"/>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7083665" y="7889018"/>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310180" y="2429188"/>
            <a:ext cx="11667641" cy="7744397"/>
          </a:xfrm>
          <a:custGeom>
            <a:avLst/>
            <a:gdLst/>
            <a:ahLst/>
            <a:cxnLst/>
            <a:rect r="r" b="b" t="t" l="l"/>
            <a:pathLst>
              <a:path h="7744397" w="11667641">
                <a:moveTo>
                  <a:pt x="0" y="0"/>
                </a:moveTo>
                <a:lnTo>
                  <a:pt x="11667640" y="0"/>
                </a:lnTo>
                <a:lnTo>
                  <a:pt x="11667640" y="7744397"/>
                </a:lnTo>
                <a:lnTo>
                  <a:pt x="0" y="7744397"/>
                </a:lnTo>
                <a:lnTo>
                  <a:pt x="0" y="0"/>
                </a:lnTo>
                <a:close/>
              </a:path>
            </a:pathLst>
          </a:custGeom>
          <a:blipFill>
            <a:blip r:embed="rId13"/>
            <a:stretch>
              <a:fillRect l="0" t="0" r="0" b="0"/>
            </a:stretch>
          </a:blipFill>
        </p:spPr>
      </p:sp>
      <p:sp>
        <p:nvSpPr>
          <p:cNvPr name="TextBox 10" id="10"/>
          <p:cNvSpPr txBox="true"/>
          <p:nvPr/>
        </p:nvSpPr>
        <p:spPr>
          <a:xfrm rot="0">
            <a:off x="554405" y="164312"/>
            <a:ext cx="6680723" cy="1225551"/>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1444938"/>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4405" y="1933458"/>
            <a:ext cx="10960290"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[Chiến lược tiếp thị] - Phân phối tỉ lệ giảm giá của các danh mục sản phẩm</a:t>
            </a:r>
          </a:p>
          <a:p>
            <a:pPr algn="ctr">
              <a:lnSpc>
                <a:spcPts val="3499"/>
              </a:lnSpc>
              <a:spcBef>
                <a:spcPct val="0"/>
              </a:spcBef>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7083665" y="7889018"/>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54405" y="164312"/>
            <a:ext cx="6680723" cy="1225551"/>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0" id="10"/>
          <p:cNvSpPr txBox="true"/>
          <p:nvPr/>
        </p:nvSpPr>
        <p:spPr>
          <a:xfrm rot="0">
            <a:off x="554405" y="1444938"/>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1" id="11"/>
          <p:cNvSpPr txBox="true"/>
          <p:nvPr/>
        </p:nvSpPr>
        <p:spPr>
          <a:xfrm rot="0">
            <a:off x="554405" y="1933458"/>
            <a:ext cx="10960290"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[Chiến lược tiếp thị] - Phân phối tỉ lệ giảm giá của các danh mục sản phẩm</a:t>
            </a:r>
          </a:p>
          <a:p>
            <a:pPr algn="ctr">
              <a:lnSpc>
                <a:spcPts val="3499"/>
              </a:lnSpc>
              <a:spcBef>
                <a:spcPct val="0"/>
              </a:spcBef>
            </a:pPr>
          </a:p>
        </p:txBody>
      </p:sp>
      <p:sp>
        <p:nvSpPr>
          <p:cNvPr name="TextBox 12" id="12"/>
          <p:cNvSpPr txBox="true"/>
          <p:nvPr/>
        </p:nvSpPr>
        <p:spPr>
          <a:xfrm rot="0">
            <a:off x="1955479" y="2860558"/>
            <a:ext cx="14531922" cy="6201410"/>
          </a:xfrm>
          <a:prstGeom prst="rect">
            <a:avLst/>
          </a:prstGeom>
        </p:spPr>
        <p:txBody>
          <a:bodyPr anchor="t" rtlCol="false" tIns="0" lIns="0" bIns="0" rIns="0">
            <a:spAutoFit/>
          </a:bodyPr>
          <a:lstStyle/>
          <a:p>
            <a:pPr algn="l">
              <a:lnSpc>
                <a:spcPts val="3779"/>
              </a:lnSpc>
              <a:spcBef>
                <a:spcPct val="0"/>
              </a:spcBef>
            </a:pPr>
            <a:r>
              <a:rPr lang="en-US" b="true" sz="2699">
                <a:solidFill>
                  <a:srgbClr val="1D1A1B"/>
                </a:solidFill>
                <a:latin typeface="Public Sans Bold"/>
                <a:ea typeface="Public Sans Bold"/>
                <a:cs typeface="Public Sans Bold"/>
                <a:sym typeface="Public Sans Bold"/>
              </a:rPr>
              <a:t>Phân tích chiến lược giảm giá theo các danh mục bán chạy nhất:</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Làm đẹp &amp; Sức khỏe: Dẫn đầu số lượng bán (~3 triệu), giảm giá vừa phải (12.58%), thị trường lớn, nhu cầu ổn định, cân bằng kích cầu và lợi nhuận.</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Voucher &amp; Dịch vụ: Số lượng bán thứ hai, giảm giá rất thấp (3.12%), phù hợp đặc thù ngành dịch vụ (ảnh hưởng lợi nhuận/giá trị cảm nhận).</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Sách &amp; Văn phòng phẩm (Tiki): Số lượng bán thứ ba, giảm giá cao nhất (22.49%), danh mục chiến lược thu hút khách hàng bằng giá trên thị trường rộng lớn.</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Nhà cửa đời sống (17.84%) &amp; Đồ chơi &amp; Mẹ bé (10.92%): Giảm giá tương đối cao, nỗ lực đẩy doanh số ngành đa dạng và cạnh tranh.</a:t>
            </a:r>
          </a:p>
          <a:p>
            <a:pPr algn="l">
              <a:lnSpc>
                <a:spcPts val="3779"/>
              </a:lnSpc>
              <a:spcBef>
                <a:spcPct val="0"/>
              </a:spcBef>
            </a:pPr>
            <a:r>
              <a:rPr lang="en-US" b="true" sz="2699">
                <a:solidFill>
                  <a:srgbClr val="1D1A1B"/>
                </a:solidFill>
                <a:latin typeface="Public Sans Bold"/>
                <a:ea typeface="Public Sans Bold"/>
                <a:cs typeface="Public Sans Bold"/>
                <a:sym typeface="Public Sans Bold"/>
              </a:rPr>
              <a:t>Xu hướng chung:</a:t>
            </a:r>
          </a:p>
          <a:p>
            <a:pPr algn="l">
              <a:lnSpc>
                <a:spcPts val="3499"/>
              </a:lnSpc>
              <a:spcBef>
                <a:spcPct val="0"/>
              </a:spcBef>
            </a:pPr>
            <a:r>
              <a:rPr lang="en-US" sz="2499">
                <a:solidFill>
                  <a:srgbClr val="1D1A1B"/>
                </a:solidFill>
                <a:latin typeface="Public Sans"/>
                <a:ea typeface="Public Sans"/>
                <a:cs typeface="Public Sans"/>
                <a:sym typeface="Public Sans"/>
              </a:rPr>
              <a:t>Các nhà bán trên Tiki triển khai chiến lược giảm giá phân hóa theo đặc thù và mục tiêu kinh doanh từng ngành. Ưu tiên giảm giá sâu cho danh mục thị trường rộng, nhiều sản phẩm, cạnh tranh cao để kích cầu và thu hút khách hàng. Duy trì mức giảm giá thấp hơn cho ngành đặc thù hoặc giá trị cao để bảo vệ biên lợi nhuận.</a:t>
            </a:r>
          </a:p>
        </p:txBody>
      </p:sp>
      <p:sp>
        <p:nvSpPr>
          <p:cNvPr name="AutoShape 13" id="13"/>
          <p:cNvSpPr/>
          <p:nvPr/>
        </p:nvSpPr>
        <p:spPr>
          <a:xfrm>
            <a:off x="1028700" y="3193551"/>
            <a:ext cx="702961" cy="0"/>
          </a:xfrm>
          <a:prstGeom prst="line">
            <a:avLst/>
          </a:prstGeom>
          <a:ln cap="flat" w="104775">
            <a:solidFill>
              <a:srgbClr val="B51F19"/>
            </a:solidFill>
            <a:prstDash val="solid"/>
            <a:headEnd type="none" len="sm" w="sm"/>
            <a:tailEnd type="triangle" len="med" w="lg"/>
          </a:ln>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7083665" y="7889018"/>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063311" y="2817180"/>
            <a:ext cx="14161378" cy="7009882"/>
          </a:xfrm>
          <a:custGeom>
            <a:avLst/>
            <a:gdLst/>
            <a:ahLst/>
            <a:cxnLst/>
            <a:rect r="r" b="b" t="t" l="l"/>
            <a:pathLst>
              <a:path h="7009882" w="14161378">
                <a:moveTo>
                  <a:pt x="0" y="0"/>
                </a:moveTo>
                <a:lnTo>
                  <a:pt x="14161378" y="0"/>
                </a:lnTo>
                <a:lnTo>
                  <a:pt x="14161378" y="7009882"/>
                </a:lnTo>
                <a:lnTo>
                  <a:pt x="0" y="7009882"/>
                </a:lnTo>
                <a:lnTo>
                  <a:pt x="0" y="0"/>
                </a:lnTo>
                <a:close/>
              </a:path>
            </a:pathLst>
          </a:custGeom>
          <a:blipFill>
            <a:blip r:embed="rId13"/>
            <a:stretch>
              <a:fillRect l="0" t="0" r="0" b="0"/>
            </a:stretch>
          </a:blipFill>
        </p:spPr>
      </p:sp>
      <p:sp>
        <p:nvSpPr>
          <p:cNvPr name="TextBox 10" id="10"/>
          <p:cNvSpPr txBox="true"/>
          <p:nvPr/>
        </p:nvSpPr>
        <p:spPr>
          <a:xfrm rot="0">
            <a:off x="554405" y="164312"/>
            <a:ext cx="6680723" cy="1225551"/>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1444938"/>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6297" y="1985075"/>
            <a:ext cx="10586204"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[Xu hướng khách hàng] Top 10 danh mục có số lượt đánh giá nhiều nhất</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7083665" y="7889018"/>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54405" y="164312"/>
            <a:ext cx="12092365"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0" id="10"/>
          <p:cNvSpPr txBox="true"/>
          <p:nvPr/>
        </p:nvSpPr>
        <p:spPr>
          <a:xfrm rot="0">
            <a:off x="556297" y="713588"/>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1" id="11"/>
          <p:cNvSpPr txBox="true"/>
          <p:nvPr/>
        </p:nvSpPr>
        <p:spPr>
          <a:xfrm rot="0">
            <a:off x="556297" y="1151738"/>
            <a:ext cx="10586204"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[Xu hướng khách hàng] Top 10 danh mục có số lượt đánh giá nhiều nhất</a:t>
            </a:r>
          </a:p>
        </p:txBody>
      </p:sp>
      <p:sp>
        <p:nvSpPr>
          <p:cNvPr name="TextBox 12" id="12"/>
          <p:cNvSpPr txBox="true"/>
          <p:nvPr/>
        </p:nvSpPr>
        <p:spPr>
          <a:xfrm rot="0">
            <a:off x="1463448" y="1848306"/>
            <a:ext cx="15358587" cy="7880350"/>
          </a:xfrm>
          <a:prstGeom prst="rect">
            <a:avLst/>
          </a:prstGeom>
        </p:spPr>
        <p:txBody>
          <a:bodyPr anchor="t" rtlCol="false" tIns="0" lIns="0" bIns="0" rIns="0">
            <a:spAutoFit/>
          </a:bodyPr>
          <a:lstStyle/>
          <a:p>
            <a:pPr algn="l">
              <a:lnSpc>
                <a:spcPts val="3499"/>
              </a:lnSpc>
              <a:spcBef>
                <a:spcPct val="0"/>
              </a:spcBef>
            </a:pPr>
            <a:r>
              <a:rPr lang="en-US" sz="2499">
                <a:solidFill>
                  <a:srgbClr val="1D1A1B"/>
                </a:solidFill>
                <a:latin typeface="Public Sans"/>
                <a:ea typeface="Public Sans"/>
                <a:cs typeface="Public Sans"/>
                <a:sym typeface="Public Sans"/>
              </a:rPr>
              <a:t>📈 </a:t>
            </a:r>
            <a:r>
              <a:rPr lang="en-US" b="true" sz="2499">
                <a:solidFill>
                  <a:srgbClr val="1D1A1B"/>
                </a:solidFill>
                <a:latin typeface="Public Sans Bold"/>
                <a:ea typeface="Public Sans Bold"/>
                <a:cs typeface="Public Sans Bold"/>
                <a:sym typeface="Public Sans Bold"/>
              </a:rPr>
              <a:t>Phân tích số lượng đánh giá theo danh mục sản phẩm</a:t>
            </a:r>
          </a:p>
          <a:p>
            <a:pPr algn="l">
              <a:lnSpc>
                <a:spcPts val="3499"/>
              </a:lnSpc>
              <a:spcBef>
                <a:spcPct val="0"/>
              </a:spcBef>
            </a:pPr>
            <a:r>
              <a:rPr lang="en-US" sz="2499">
                <a:solidFill>
                  <a:srgbClr val="1D1A1B"/>
                </a:solidFill>
                <a:latin typeface="Public Sans"/>
                <a:ea typeface="Public Sans"/>
                <a:cs typeface="Public Sans"/>
                <a:sym typeface="Public Sans"/>
              </a:rPr>
              <a:t>📚</a:t>
            </a:r>
            <a:r>
              <a:rPr lang="en-US" b="true" sz="2499">
                <a:solidFill>
                  <a:srgbClr val="1D1A1B"/>
                </a:solidFill>
                <a:latin typeface="Public Sans Bold"/>
                <a:ea typeface="Public Sans Bold"/>
                <a:cs typeface="Public Sans Bold"/>
                <a:sym typeface="Public Sans Bold"/>
              </a:rPr>
              <a:t> 1. Danh mục nổi bật</a:t>
            </a:r>
          </a:p>
          <a:p>
            <a:pPr algn="l">
              <a:lnSpc>
                <a:spcPts val="3499"/>
              </a:lnSpc>
              <a:spcBef>
                <a:spcPct val="0"/>
              </a:spcBef>
            </a:pPr>
            <a:r>
              <a:rPr lang="en-US" sz="2499">
                <a:solidFill>
                  <a:srgbClr val="1D1A1B"/>
                </a:solidFill>
                <a:latin typeface="Public Sans"/>
                <a:ea typeface="Public Sans"/>
                <a:cs typeface="Public Sans"/>
                <a:sym typeface="Public Sans"/>
              </a:rPr>
              <a:t>Sách &amp; Văn phòng phẩm dẫn đầu với hơn 125.000 lượt đánh giá, gần gấp đôi danh mục xếp sau.</a:t>
            </a:r>
          </a:p>
          <a:p>
            <a:pPr algn="l">
              <a:lnSpc>
                <a:spcPts val="3499"/>
              </a:lnSpc>
              <a:spcBef>
                <a:spcPct val="0"/>
              </a:spcBef>
            </a:pPr>
            <a:r>
              <a:rPr lang="en-US" sz="2499">
                <a:solidFill>
                  <a:srgbClr val="1D1A1B"/>
                </a:solidFill>
                <a:latin typeface="Public Sans"/>
                <a:ea typeface="Public Sans"/>
                <a:cs typeface="Public Sans"/>
                <a:sym typeface="Public Sans"/>
              </a:rPr>
              <a:t> → Sản phẩm giá rẻ, vòng đời ngắn, mua thường xuyên → tỷ lệ đánh giá cao.</a:t>
            </a:r>
          </a:p>
          <a:p>
            <a:pPr algn="l">
              <a:lnSpc>
                <a:spcPts val="3499"/>
              </a:lnSpc>
              <a:spcBef>
                <a:spcPct val="0"/>
              </a:spcBef>
            </a:pPr>
            <a:r>
              <a:rPr lang="en-US" sz="2499">
                <a:solidFill>
                  <a:srgbClr val="1D1A1B"/>
                </a:solidFill>
                <a:latin typeface="Public Sans"/>
                <a:ea typeface="Public Sans"/>
                <a:cs typeface="Public Sans"/>
                <a:sym typeface="Public Sans"/>
              </a:rPr>
              <a:t>🛒</a:t>
            </a:r>
            <a:r>
              <a:rPr lang="en-US" b="true" sz="2499">
                <a:solidFill>
                  <a:srgbClr val="1D1A1B"/>
                </a:solidFill>
                <a:latin typeface="Public Sans Bold"/>
                <a:ea typeface="Public Sans Bold"/>
                <a:cs typeface="Public Sans Bold"/>
                <a:sym typeface="Public Sans Bold"/>
              </a:rPr>
              <a:t> 2. Nhóm ngành hàng tiêu dùng thiết yếu</a:t>
            </a:r>
          </a:p>
          <a:p>
            <a:pPr algn="l">
              <a:lnSpc>
                <a:spcPts val="3499"/>
              </a:lnSpc>
              <a:spcBef>
                <a:spcPct val="0"/>
              </a:spcBef>
            </a:pPr>
            <a:r>
              <a:rPr lang="en-US" sz="2499">
                <a:solidFill>
                  <a:srgbClr val="1D1A1B"/>
                </a:solidFill>
                <a:latin typeface="Public Sans"/>
                <a:ea typeface="Public Sans"/>
                <a:cs typeface="Public Sans"/>
                <a:sym typeface="Public Sans"/>
              </a:rPr>
              <a:t>Bách hóa online, Nhà cửa &amp; Đời sống, Chăm sóc nhà cửa có lượng đánh giá cao.</a:t>
            </a:r>
          </a:p>
          <a:p>
            <a:pPr algn="l">
              <a:lnSpc>
                <a:spcPts val="3499"/>
              </a:lnSpc>
              <a:spcBef>
                <a:spcPct val="0"/>
              </a:spcBef>
            </a:pPr>
            <a:r>
              <a:rPr lang="en-US" sz="2499">
                <a:solidFill>
                  <a:srgbClr val="1D1A1B"/>
                </a:solidFill>
                <a:latin typeface="Public Sans"/>
                <a:ea typeface="Public Sans"/>
                <a:cs typeface="Public Sans"/>
                <a:sym typeface="Public Sans"/>
              </a:rPr>
              <a:t> → Thể hiện tần suất mua sắm thường xuyên và mức độ quan tâm đến trải nghiệm sử dụng.</a:t>
            </a:r>
          </a:p>
          <a:p>
            <a:pPr algn="l">
              <a:lnSpc>
                <a:spcPts val="3499"/>
              </a:lnSpc>
              <a:spcBef>
                <a:spcPct val="0"/>
              </a:spcBef>
            </a:pPr>
            <a:r>
              <a:rPr lang="en-US" sz="2499">
                <a:solidFill>
                  <a:srgbClr val="1D1A1B"/>
                </a:solidFill>
                <a:latin typeface="Public Sans"/>
                <a:ea typeface="Public Sans"/>
                <a:cs typeface="Public Sans"/>
                <a:sym typeface="Public Sans"/>
              </a:rPr>
              <a:t>💡</a:t>
            </a:r>
            <a:r>
              <a:rPr lang="en-US" b="true" sz="2499">
                <a:solidFill>
                  <a:srgbClr val="1D1A1B"/>
                </a:solidFill>
                <a:latin typeface="Public Sans Bold"/>
                <a:ea typeface="Public Sans Bold"/>
                <a:cs typeface="Public Sans Bold"/>
                <a:sym typeface="Public Sans Bold"/>
              </a:rPr>
              <a:t> 3. Nhóm sản phẩm công nghệ – điện tử</a:t>
            </a:r>
          </a:p>
          <a:p>
            <a:pPr algn="l">
              <a:lnSpc>
                <a:spcPts val="3499"/>
              </a:lnSpc>
              <a:spcBef>
                <a:spcPct val="0"/>
              </a:spcBef>
            </a:pPr>
            <a:r>
              <a:rPr lang="en-US" sz="2499">
                <a:solidFill>
                  <a:srgbClr val="1D1A1B"/>
                </a:solidFill>
                <a:latin typeface="Public Sans"/>
                <a:ea typeface="Public Sans"/>
                <a:cs typeface="Public Sans"/>
                <a:sym typeface="Public Sans"/>
              </a:rPr>
              <a:t>Điện gia dụng, Thiết bị kỹ thuật số &amp; Phụ kiện số nằm trong top đầu.</a:t>
            </a:r>
          </a:p>
          <a:p>
            <a:pPr algn="l">
              <a:lnSpc>
                <a:spcPts val="3499"/>
              </a:lnSpc>
              <a:spcBef>
                <a:spcPct val="0"/>
              </a:spcBef>
            </a:pPr>
            <a:r>
              <a:rPr lang="en-US" sz="2499">
                <a:solidFill>
                  <a:srgbClr val="1D1A1B"/>
                </a:solidFill>
                <a:latin typeface="Public Sans"/>
                <a:ea typeface="Public Sans"/>
                <a:cs typeface="Public Sans"/>
                <a:sym typeface="Public Sans"/>
              </a:rPr>
              <a:t> → Người dùng có xu hướng đánh giá khi sản phẩm giá trị cao hoặc cần xác nhận chất lượng.</a:t>
            </a:r>
          </a:p>
          <a:p>
            <a:pPr algn="l">
              <a:lnSpc>
                <a:spcPts val="3499"/>
              </a:lnSpc>
              <a:spcBef>
                <a:spcPct val="0"/>
              </a:spcBef>
            </a:pPr>
            <a:r>
              <a:rPr lang="en-US" b="true" sz="2499">
                <a:solidFill>
                  <a:srgbClr val="1D1A1B"/>
                </a:solidFill>
                <a:latin typeface="Public Sans Bold"/>
                <a:ea typeface="Public Sans Bold"/>
                <a:cs typeface="Public Sans Bold"/>
                <a:sym typeface="Public Sans Bold"/>
              </a:rPr>
              <a:t>👕 4. Ngành hàng thời trang</a:t>
            </a:r>
          </a:p>
          <a:p>
            <a:pPr algn="l">
              <a:lnSpc>
                <a:spcPts val="3499"/>
              </a:lnSpc>
              <a:spcBef>
                <a:spcPct val="0"/>
              </a:spcBef>
            </a:pPr>
            <a:r>
              <a:rPr lang="en-US" sz="2499">
                <a:solidFill>
                  <a:srgbClr val="1D1A1B"/>
                </a:solidFill>
                <a:latin typeface="Public Sans"/>
                <a:ea typeface="Public Sans"/>
                <a:cs typeface="Public Sans"/>
                <a:sym typeface="Public Sans"/>
              </a:rPr>
              <a:t>Thời trang nam và Phụ kiện thời trang có số đánh giá thấp, dù phổ biến.</a:t>
            </a:r>
          </a:p>
          <a:p>
            <a:pPr algn="l">
              <a:lnSpc>
                <a:spcPts val="3499"/>
              </a:lnSpc>
              <a:spcBef>
                <a:spcPct val="0"/>
              </a:spcBef>
            </a:pPr>
            <a:r>
              <a:rPr lang="en-US" sz="2499">
                <a:solidFill>
                  <a:srgbClr val="1D1A1B"/>
                </a:solidFill>
                <a:latin typeface="Public Sans"/>
                <a:ea typeface="Public Sans"/>
                <a:cs typeface="Public Sans"/>
                <a:sym typeface="Public Sans"/>
              </a:rPr>
              <a:t> → Có thể do:</a:t>
            </a:r>
          </a:p>
          <a:p>
            <a:pPr algn="l">
              <a:lnSpc>
                <a:spcPts val="3499"/>
              </a:lnSpc>
              <a:spcBef>
                <a:spcPct val="0"/>
              </a:spcBef>
            </a:pPr>
            <a:r>
              <a:rPr lang="en-US" sz="2499">
                <a:solidFill>
                  <a:srgbClr val="1D1A1B"/>
                </a:solidFill>
                <a:latin typeface="Public Sans"/>
                <a:ea typeface="Public Sans"/>
                <a:cs typeface="Public Sans"/>
                <a:sym typeface="Public Sans"/>
              </a:rPr>
              <a:t>Khách hàng ít để lại đánh giá</a:t>
            </a:r>
          </a:p>
          <a:p>
            <a:pPr algn="l">
              <a:lnSpc>
                <a:spcPts val="3499"/>
              </a:lnSpc>
              <a:spcBef>
                <a:spcPct val="0"/>
              </a:spcBef>
            </a:pPr>
            <a:r>
              <a:rPr lang="en-US" sz="2499">
                <a:solidFill>
                  <a:srgbClr val="1D1A1B"/>
                </a:solidFill>
                <a:latin typeface="Public Sans"/>
                <a:ea typeface="Public Sans"/>
                <a:cs typeface="Public Sans"/>
                <a:sym typeface="Public Sans"/>
              </a:rPr>
              <a:t>Tỉ lệ không hài lòng cao → không review</a:t>
            </a:r>
          </a:p>
          <a:p>
            <a:pPr algn="l">
              <a:lnSpc>
                <a:spcPts val="3499"/>
              </a:lnSpc>
              <a:spcBef>
                <a:spcPct val="0"/>
              </a:spcBef>
            </a:pPr>
            <a:r>
              <a:rPr lang="en-US" sz="2499">
                <a:solidFill>
                  <a:srgbClr val="1D1A1B"/>
                </a:solidFill>
                <a:latin typeface="Public Sans"/>
                <a:ea typeface="Public Sans"/>
                <a:cs typeface="Public Sans"/>
                <a:sym typeface="Public Sans"/>
              </a:rPr>
              <a:t>Cần tăng cường khuyến khích đánh giá qua ưu đãi/hậu mãi.</a:t>
            </a:r>
          </a:p>
          <a:p>
            <a:pPr algn="l">
              <a:lnSpc>
                <a:spcPts val="3499"/>
              </a:lnSpc>
              <a:spcBef>
                <a:spcPct val="0"/>
              </a:spcBef>
            </a:pPr>
            <a:r>
              <a:rPr lang="en-US" sz="2499">
                <a:solidFill>
                  <a:srgbClr val="1D1A1B"/>
                </a:solidFill>
                <a:latin typeface="Public Sans"/>
                <a:ea typeface="Public Sans"/>
                <a:cs typeface="Public Sans"/>
                <a:sym typeface="Public Sans"/>
              </a:rPr>
              <a:t>🧸</a:t>
            </a:r>
            <a:r>
              <a:rPr lang="en-US" b="true" sz="2499">
                <a:solidFill>
                  <a:srgbClr val="1D1A1B"/>
                </a:solidFill>
                <a:latin typeface="Public Sans Bold"/>
                <a:ea typeface="Public Sans Bold"/>
                <a:cs typeface="Public Sans Bold"/>
                <a:sym typeface="Public Sans Bold"/>
              </a:rPr>
              <a:t> 5. Đồ chơi &amp; Mẹ bé</a:t>
            </a:r>
          </a:p>
          <a:p>
            <a:pPr algn="l">
              <a:lnSpc>
                <a:spcPts val="3499"/>
              </a:lnSpc>
              <a:spcBef>
                <a:spcPct val="0"/>
              </a:spcBef>
            </a:pPr>
            <a:r>
              <a:rPr lang="en-US" sz="2499">
                <a:solidFill>
                  <a:srgbClr val="1D1A1B"/>
                </a:solidFill>
                <a:latin typeface="Public Sans"/>
                <a:ea typeface="Public Sans"/>
                <a:cs typeface="Public Sans"/>
                <a:sym typeface="Public Sans"/>
              </a:rPr>
              <a:t>Lượng đánh giá cao, phản ánh mức độ quan tâm đặc biệt đến chất lượng và an toàn từ các bậc phụ huynh.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AutoShape 3" id="3"/>
          <p:cNvSpPr/>
          <p:nvPr/>
        </p:nvSpPr>
        <p:spPr>
          <a:xfrm flipV="true">
            <a:off x="11252907" y="3122610"/>
            <a:ext cx="4763" cy="5505900"/>
          </a:xfrm>
          <a:prstGeom prst="line">
            <a:avLst/>
          </a:prstGeom>
          <a:ln cap="flat" w="9525">
            <a:solidFill>
              <a:srgbClr val="1D1A1B"/>
            </a:solidFill>
            <a:prstDash val="solid"/>
            <a:headEnd type="none" len="sm" w="sm"/>
            <a:tailEnd type="none" len="sm" w="sm"/>
          </a:ln>
        </p:spPr>
      </p:sp>
      <p:grpSp>
        <p:nvGrpSpPr>
          <p:cNvPr name="Group 4" id="4"/>
          <p:cNvGrpSpPr/>
          <p:nvPr/>
        </p:nvGrpSpPr>
        <p:grpSpPr>
          <a:xfrm rot="0">
            <a:off x="14564053" y="-1477201"/>
            <a:ext cx="5390494" cy="2982376"/>
            <a:chOff x="0" y="0"/>
            <a:chExt cx="7187325" cy="3976501"/>
          </a:xfrm>
        </p:grpSpPr>
        <p:grpSp>
          <p:nvGrpSpPr>
            <p:cNvPr name="Group 5" id="5"/>
            <p:cNvGrpSpPr/>
            <p:nvPr/>
          </p:nvGrpSpPr>
          <p:grpSpPr>
            <a:xfrm rot="-10800000">
              <a:off x="0" y="0"/>
              <a:ext cx="7187325" cy="3262226"/>
              <a:chOff x="0" y="0"/>
              <a:chExt cx="1239720" cy="562692"/>
            </a:xfrm>
          </p:grpSpPr>
          <p:sp>
            <p:nvSpPr>
              <p:cNvPr name="Freeform 6" id="6"/>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7" id="7"/>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10800000">
              <a:off x="2511062" y="2547952"/>
              <a:ext cx="3673400" cy="1428550"/>
              <a:chOff x="0" y="0"/>
              <a:chExt cx="1643297" cy="639062"/>
            </a:xfrm>
          </p:grpSpPr>
          <p:sp>
            <p:nvSpPr>
              <p:cNvPr name="Freeform 9" id="9"/>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10" id="10"/>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grpSp>
        <p:nvGrpSpPr>
          <p:cNvPr name="Group 11" id="11"/>
          <p:cNvGrpSpPr/>
          <p:nvPr/>
        </p:nvGrpSpPr>
        <p:grpSpPr>
          <a:xfrm rot="0">
            <a:off x="-673113" y="9251081"/>
            <a:ext cx="5321313" cy="2446670"/>
            <a:chOff x="0" y="0"/>
            <a:chExt cx="1223810" cy="562692"/>
          </a:xfrm>
        </p:grpSpPr>
        <p:sp>
          <p:nvSpPr>
            <p:cNvPr name="Freeform 12" id="12"/>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B51F19"/>
            </a:solidFill>
          </p:spPr>
        </p:sp>
        <p:sp>
          <p:nvSpPr>
            <p:cNvPr name="TextBox 13" id="13"/>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673113" y="8675100"/>
            <a:ext cx="2673102" cy="1151961"/>
            <a:chOff x="0" y="0"/>
            <a:chExt cx="1482931" cy="639062"/>
          </a:xfrm>
        </p:grpSpPr>
        <p:sp>
          <p:nvSpPr>
            <p:cNvPr name="Freeform 15" id="15"/>
            <p:cNvSpPr/>
            <p:nvPr/>
          </p:nvSpPr>
          <p:spPr>
            <a:xfrm flipH="false" flipV="false" rot="0">
              <a:off x="0" y="0"/>
              <a:ext cx="1482931" cy="639062"/>
            </a:xfrm>
            <a:custGeom>
              <a:avLst/>
              <a:gdLst/>
              <a:ahLst/>
              <a:cxnLst/>
              <a:rect r="r" b="b" t="t" l="l"/>
              <a:pathLst>
                <a:path h="639062" w="1482931">
                  <a:moveTo>
                    <a:pt x="1482931" y="319531"/>
                  </a:moveTo>
                  <a:lnTo>
                    <a:pt x="1279731" y="639062"/>
                  </a:lnTo>
                  <a:lnTo>
                    <a:pt x="203200" y="639062"/>
                  </a:lnTo>
                  <a:lnTo>
                    <a:pt x="0" y="319531"/>
                  </a:lnTo>
                  <a:lnTo>
                    <a:pt x="203200" y="0"/>
                  </a:lnTo>
                  <a:lnTo>
                    <a:pt x="1279731" y="0"/>
                  </a:lnTo>
                  <a:lnTo>
                    <a:pt x="1482931" y="319531"/>
                  </a:lnTo>
                  <a:close/>
                </a:path>
              </a:pathLst>
            </a:custGeom>
            <a:solidFill>
              <a:srgbClr val="A10D00"/>
            </a:solidFill>
            <a:ln w="57150" cap="sq">
              <a:solidFill>
                <a:srgbClr val="FFFFFF"/>
              </a:solidFill>
              <a:prstDash val="solid"/>
              <a:miter/>
            </a:ln>
          </p:spPr>
        </p:sp>
        <p:sp>
          <p:nvSpPr>
            <p:cNvPr name="TextBox 16" id="16"/>
            <p:cNvSpPr txBox="true"/>
            <p:nvPr/>
          </p:nvSpPr>
          <p:spPr>
            <a:xfrm>
              <a:off x="114300" y="-57150"/>
              <a:ext cx="1254331" cy="696212"/>
            </a:xfrm>
            <a:prstGeom prst="rect">
              <a:avLst/>
            </a:prstGeom>
          </p:spPr>
          <p:txBody>
            <a:bodyPr anchor="ctr" rtlCol="false" tIns="50800" lIns="50800" bIns="50800" rIns="50800"/>
            <a:lstStyle/>
            <a:p>
              <a:pPr algn="ctr">
                <a:lnSpc>
                  <a:spcPts val="3499"/>
                </a:lnSpc>
              </a:pPr>
            </a:p>
          </p:txBody>
        </p:sp>
      </p:grpSp>
      <p:grpSp>
        <p:nvGrpSpPr>
          <p:cNvPr name="Group 17" id="17"/>
          <p:cNvGrpSpPr/>
          <p:nvPr/>
        </p:nvGrpSpPr>
        <p:grpSpPr>
          <a:xfrm rot="0">
            <a:off x="2450358" y="9762097"/>
            <a:ext cx="14808942" cy="1198000"/>
            <a:chOff x="0" y="0"/>
            <a:chExt cx="7899698" cy="639062"/>
          </a:xfrm>
        </p:grpSpPr>
        <p:sp>
          <p:nvSpPr>
            <p:cNvPr name="Freeform 18" id="18"/>
            <p:cNvSpPr/>
            <p:nvPr/>
          </p:nvSpPr>
          <p:spPr>
            <a:xfrm flipH="false" flipV="false" rot="0">
              <a:off x="0" y="0"/>
              <a:ext cx="7899698" cy="639062"/>
            </a:xfrm>
            <a:custGeom>
              <a:avLst/>
              <a:gdLst/>
              <a:ahLst/>
              <a:cxnLst/>
              <a:rect r="r" b="b" t="t" l="l"/>
              <a:pathLst>
                <a:path h="639062" w="7899698">
                  <a:moveTo>
                    <a:pt x="7899698" y="319531"/>
                  </a:moveTo>
                  <a:lnTo>
                    <a:pt x="7696498" y="639062"/>
                  </a:lnTo>
                  <a:lnTo>
                    <a:pt x="203200" y="639062"/>
                  </a:lnTo>
                  <a:lnTo>
                    <a:pt x="0" y="319531"/>
                  </a:lnTo>
                  <a:lnTo>
                    <a:pt x="203200" y="0"/>
                  </a:lnTo>
                  <a:lnTo>
                    <a:pt x="7696498" y="0"/>
                  </a:lnTo>
                  <a:lnTo>
                    <a:pt x="7899698" y="319531"/>
                  </a:lnTo>
                  <a:close/>
                </a:path>
              </a:pathLst>
            </a:custGeom>
            <a:solidFill>
              <a:srgbClr val="C92B26"/>
            </a:solidFill>
            <a:ln w="57150" cap="sq">
              <a:solidFill>
                <a:srgbClr val="FFFFFF"/>
              </a:solidFill>
              <a:prstDash val="solid"/>
              <a:miter/>
            </a:ln>
          </p:spPr>
        </p:sp>
        <p:sp>
          <p:nvSpPr>
            <p:cNvPr name="TextBox 19" id="19"/>
            <p:cNvSpPr txBox="true"/>
            <p:nvPr/>
          </p:nvSpPr>
          <p:spPr>
            <a:xfrm>
              <a:off x="114300" y="-57150"/>
              <a:ext cx="7671098" cy="696212"/>
            </a:xfrm>
            <a:prstGeom prst="rect">
              <a:avLst/>
            </a:prstGeom>
          </p:spPr>
          <p:txBody>
            <a:bodyPr anchor="ctr" rtlCol="false" tIns="50800" lIns="50800" bIns="50800" rIns="50800"/>
            <a:lstStyle/>
            <a:p>
              <a:pPr algn="ctr">
                <a:lnSpc>
                  <a:spcPts val="3499"/>
                </a:lnSpc>
              </a:pPr>
            </a:p>
          </p:txBody>
        </p:sp>
      </p:grpSp>
      <p:sp>
        <p:nvSpPr>
          <p:cNvPr name="Freeform 20" id="20"/>
          <p:cNvSpPr/>
          <p:nvPr/>
        </p:nvSpPr>
        <p:spPr>
          <a:xfrm flipH="false" flipV="false" rot="-5400000">
            <a:off x="-1086039" y="3863443"/>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21" id="21"/>
          <p:cNvSpPr/>
          <p:nvPr/>
        </p:nvSpPr>
        <p:spPr>
          <a:xfrm flipH="false" flipV="false" rot="0">
            <a:off x="17043400" y="-184885"/>
            <a:ext cx="1529778" cy="397742"/>
          </a:xfrm>
          <a:custGeom>
            <a:avLst/>
            <a:gdLst/>
            <a:ahLst/>
            <a:cxnLst/>
            <a:rect r="r" b="b" t="t" l="l"/>
            <a:pathLst>
              <a:path h="397742" w="1529778">
                <a:moveTo>
                  <a:pt x="0" y="0"/>
                </a:moveTo>
                <a:lnTo>
                  <a:pt x="1529778" y="0"/>
                </a:lnTo>
                <a:lnTo>
                  <a:pt x="1529778" y="397743"/>
                </a:lnTo>
                <a:lnTo>
                  <a:pt x="0" y="3977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2952724" y="10076674"/>
            <a:ext cx="1529778" cy="397742"/>
          </a:xfrm>
          <a:custGeom>
            <a:avLst/>
            <a:gdLst/>
            <a:ahLst/>
            <a:cxnLst/>
            <a:rect r="r" b="b" t="t" l="l"/>
            <a:pathLst>
              <a:path h="397742" w="1529778">
                <a:moveTo>
                  <a:pt x="0" y="0"/>
                </a:moveTo>
                <a:lnTo>
                  <a:pt x="1529778" y="0"/>
                </a:lnTo>
                <a:lnTo>
                  <a:pt x="1529778" y="397742"/>
                </a:lnTo>
                <a:lnTo>
                  <a:pt x="0" y="397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7808289" y="6000750"/>
            <a:ext cx="991473" cy="677919"/>
          </a:xfrm>
          <a:custGeom>
            <a:avLst/>
            <a:gdLst/>
            <a:ahLst/>
            <a:cxnLst/>
            <a:rect r="r" b="b" t="t" l="l"/>
            <a:pathLst>
              <a:path h="677919" w="991473">
                <a:moveTo>
                  <a:pt x="0" y="0"/>
                </a:moveTo>
                <a:lnTo>
                  <a:pt x="991473" y="0"/>
                </a:lnTo>
                <a:lnTo>
                  <a:pt x="991473" y="677919"/>
                </a:lnTo>
                <a:lnTo>
                  <a:pt x="0" y="6779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854200" y="-1709864"/>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11399076" y="9978798"/>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12026279" y="2910259"/>
            <a:ext cx="5075549" cy="5749515"/>
          </a:xfrm>
          <a:custGeom>
            <a:avLst/>
            <a:gdLst/>
            <a:ahLst/>
            <a:cxnLst/>
            <a:rect r="r" b="b" t="t" l="l"/>
            <a:pathLst>
              <a:path h="5749515" w="5075549">
                <a:moveTo>
                  <a:pt x="0" y="0"/>
                </a:moveTo>
                <a:lnTo>
                  <a:pt x="5075549" y="0"/>
                </a:lnTo>
                <a:lnTo>
                  <a:pt x="5075549" y="5749515"/>
                </a:lnTo>
                <a:lnTo>
                  <a:pt x="0" y="5749515"/>
                </a:lnTo>
                <a:lnTo>
                  <a:pt x="0" y="0"/>
                </a:lnTo>
                <a:close/>
              </a:path>
            </a:pathLst>
          </a:custGeom>
          <a:blipFill>
            <a:blip r:embed="rId13"/>
            <a:stretch>
              <a:fillRect l="-58028" t="0" r="-64632" b="0"/>
            </a:stretch>
          </a:blipFill>
        </p:spPr>
      </p:sp>
      <p:sp>
        <p:nvSpPr>
          <p:cNvPr name="TextBox 27" id="27"/>
          <p:cNvSpPr txBox="true"/>
          <p:nvPr/>
        </p:nvSpPr>
        <p:spPr>
          <a:xfrm rot="0">
            <a:off x="1783544" y="1834776"/>
            <a:ext cx="4583488" cy="688976"/>
          </a:xfrm>
          <a:prstGeom prst="rect">
            <a:avLst/>
          </a:prstGeom>
        </p:spPr>
        <p:txBody>
          <a:bodyPr anchor="t" rtlCol="false" tIns="0" lIns="0" bIns="0" rIns="0">
            <a:spAutoFit/>
          </a:bodyPr>
          <a:lstStyle/>
          <a:p>
            <a:pPr algn="l">
              <a:lnSpc>
                <a:spcPts val="5599"/>
              </a:lnSpc>
            </a:pPr>
            <a:r>
              <a:rPr lang="en-US" sz="3999" b="true">
                <a:solidFill>
                  <a:srgbClr val="1D1A1B"/>
                </a:solidFill>
                <a:latin typeface="Public Sans Bold"/>
                <a:ea typeface="Public Sans Bold"/>
                <a:cs typeface="Public Sans Bold"/>
                <a:sym typeface="Public Sans Bold"/>
              </a:rPr>
              <a:t> Giới thiệu chung</a:t>
            </a:r>
          </a:p>
        </p:txBody>
      </p:sp>
      <p:sp>
        <p:nvSpPr>
          <p:cNvPr name="TextBox 28" id="28"/>
          <p:cNvSpPr txBox="true"/>
          <p:nvPr/>
        </p:nvSpPr>
        <p:spPr>
          <a:xfrm rot="0">
            <a:off x="1987544" y="2690806"/>
            <a:ext cx="2714744"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2.Lý</a:t>
            </a:r>
            <a:r>
              <a:rPr lang="en-US" sz="2499">
                <a:solidFill>
                  <a:srgbClr val="1D1A1B"/>
                </a:solidFill>
                <a:latin typeface="Public Sans"/>
                <a:ea typeface="Public Sans"/>
                <a:cs typeface="Public Sans"/>
                <a:sym typeface="Public Sans"/>
              </a:rPr>
              <a:t> do chọn đề tài</a:t>
            </a:r>
          </a:p>
        </p:txBody>
      </p:sp>
      <p:sp>
        <p:nvSpPr>
          <p:cNvPr name="TextBox 29" id="29"/>
          <p:cNvSpPr txBox="true"/>
          <p:nvPr/>
        </p:nvSpPr>
        <p:spPr>
          <a:xfrm rot="0">
            <a:off x="2149441" y="3408324"/>
            <a:ext cx="8532375" cy="5251450"/>
          </a:xfrm>
          <a:prstGeom prst="rect">
            <a:avLst/>
          </a:prstGeom>
        </p:spPr>
        <p:txBody>
          <a:bodyPr anchor="t" rtlCol="false" tIns="0" lIns="0" bIns="0" rIns="0">
            <a:spAutoFit/>
          </a:bodyPr>
          <a:lstStyle/>
          <a:p>
            <a:pPr algn="l">
              <a:lnSpc>
                <a:spcPts val="3499"/>
              </a:lnSpc>
              <a:spcBef>
                <a:spcPct val="0"/>
              </a:spcBef>
            </a:pPr>
            <a:r>
              <a:rPr lang="en-US" sz="2499">
                <a:solidFill>
                  <a:srgbClr val="1D1A1B"/>
                </a:solidFill>
                <a:latin typeface="Public Sans"/>
                <a:ea typeface="Public Sans"/>
                <a:cs typeface="Public Sans"/>
                <a:sym typeface="Public Sans"/>
              </a:rPr>
              <a:t> </a:t>
            </a:r>
            <a:r>
              <a:rPr lang="en-US" sz="2499">
                <a:solidFill>
                  <a:srgbClr val="1D1A1B"/>
                </a:solidFill>
                <a:latin typeface="Public Sans"/>
                <a:ea typeface="Public Sans"/>
                <a:cs typeface="Public Sans"/>
                <a:sym typeface="Public Sans"/>
              </a:rPr>
              <a:t>Đá</a:t>
            </a:r>
            <a:r>
              <a:rPr lang="en-US" sz="2499">
                <a:solidFill>
                  <a:srgbClr val="1D1A1B"/>
                </a:solidFill>
                <a:latin typeface="Public Sans"/>
                <a:ea typeface="Public Sans"/>
                <a:cs typeface="Public Sans"/>
                <a:sym typeface="Public Sans"/>
              </a:rPr>
              <a:t>nh giá khách hàng là một yếu tố cốt lõi để đánh giá chất lượng sản phẩm và dịch vụ trên Tiki. Phân tích dữ liệu đánh giá giúp:</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Xác định các danh mục sản phẩm được khách hàng quan tâm và đánh giá cao.</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Khám phá mối quan hệ giữa số lượng đánh giá và doanh số bán hàng.</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Cung cấp thông tin để cải thiện trải nghiệm khách hàng và chiến lược kinh doanh.</a:t>
            </a:r>
          </a:p>
          <a:p>
            <a:pPr algn="l">
              <a:lnSpc>
                <a:spcPts val="3499"/>
              </a:lnSpc>
              <a:spcBef>
                <a:spcPct val="0"/>
              </a:spcBef>
            </a:pPr>
            <a:r>
              <a:rPr lang="en-US" sz="2499">
                <a:solidFill>
                  <a:srgbClr val="1D1A1B"/>
                </a:solidFill>
                <a:latin typeface="Public Sans"/>
                <a:ea typeface="Public Sans"/>
                <a:cs typeface="Public Sans"/>
                <a:sym typeface="Public Sans"/>
              </a:rPr>
              <a:t>Đề tài được chọn nhằm tận dụng dữ liệu thực tế từ Tiki để đưa ra các phân tích sâu sắc và trực quan.</a:t>
            </a:r>
          </a:p>
          <a:p>
            <a:pPr algn="l">
              <a:lnSpc>
                <a:spcPts val="3499"/>
              </a:lnSpc>
              <a:spcBef>
                <a:spcPct val="0"/>
              </a:spcBef>
            </a:pP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7083665" y="7889018"/>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0" y="2042225"/>
            <a:ext cx="11439456" cy="6477592"/>
          </a:xfrm>
          <a:custGeom>
            <a:avLst/>
            <a:gdLst/>
            <a:ahLst/>
            <a:cxnLst/>
            <a:rect r="r" b="b" t="t" l="l"/>
            <a:pathLst>
              <a:path h="6477592" w="11439456">
                <a:moveTo>
                  <a:pt x="0" y="0"/>
                </a:moveTo>
                <a:lnTo>
                  <a:pt x="11439456" y="0"/>
                </a:lnTo>
                <a:lnTo>
                  <a:pt x="11439456" y="6477593"/>
                </a:lnTo>
                <a:lnTo>
                  <a:pt x="0" y="6477593"/>
                </a:lnTo>
                <a:lnTo>
                  <a:pt x="0" y="0"/>
                </a:lnTo>
                <a:close/>
              </a:path>
            </a:pathLst>
          </a:custGeom>
          <a:blipFill>
            <a:blip r:embed="rId13"/>
            <a:stretch>
              <a:fillRect l="0" t="0" r="0" b="0"/>
            </a:stretch>
          </a:blipFill>
        </p:spPr>
      </p:sp>
      <p:sp>
        <p:nvSpPr>
          <p:cNvPr name="Freeform 10" id="10"/>
          <p:cNvSpPr/>
          <p:nvPr/>
        </p:nvSpPr>
        <p:spPr>
          <a:xfrm flipH="false" flipV="false" rot="0">
            <a:off x="7654346" y="3871063"/>
            <a:ext cx="10633654" cy="6008015"/>
          </a:xfrm>
          <a:custGeom>
            <a:avLst/>
            <a:gdLst/>
            <a:ahLst/>
            <a:cxnLst/>
            <a:rect r="r" b="b" t="t" l="l"/>
            <a:pathLst>
              <a:path h="6008015" w="10633654">
                <a:moveTo>
                  <a:pt x="0" y="0"/>
                </a:moveTo>
                <a:lnTo>
                  <a:pt x="10633654" y="0"/>
                </a:lnTo>
                <a:lnTo>
                  <a:pt x="10633654" y="6008015"/>
                </a:lnTo>
                <a:lnTo>
                  <a:pt x="0" y="6008015"/>
                </a:lnTo>
                <a:lnTo>
                  <a:pt x="0" y="0"/>
                </a:lnTo>
                <a:close/>
              </a:path>
            </a:pathLst>
          </a:custGeom>
          <a:blipFill>
            <a:blip r:embed="rId14"/>
            <a:stretch>
              <a:fillRect l="0" t="0" r="0" b="0"/>
            </a:stretch>
          </a:blipFill>
        </p:spPr>
      </p:sp>
      <p:sp>
        <p:nvSpPr>
          <p:cNvPr name="TextBox 11" id="11"/>
          <p:cNvSpPr txBox="true"/>
          <p:nvPr/>
        </p:nvSpPr>
        <p:spPr>
          <a:xfrm rot="0">
            <a:off x="554405" y="164312"/>
            <a:ext cx="6680723" cy="1225551"/>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2" id="12"/>
          <p:cNvSpPr txBox="true"/>
          <p:nvPr/>
        </p:nvSpPr>
        <p:spPr>
          <a:xfrm rot="0">
            <a:off x="554405" y="1444938"/>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3" id="13"/>
          <p:cNvSpPr txBox="true"/>
          <p:nvPr/>
        </p:nvSpPr>
        <p:spPr>
          <a:xfrm rot="0">
            <a:off x="7868652" y="748512"/>
            <a:ext cx="6547698" cy="1027819"/>
          </a:xfrm>
          <a:prstGeom prst="rect">
            <a:avLst/>
          </a:prstGeom>
        </p:spPr>
        <p:txBody>
          <a:bodyPr anchor="t" rtlCol="false" tIns="0" lIns="0" bIns="0" rIns="0">
            <a:spAutoFit/>
          </a:bodyPr>
          <a:lstStyle/>
          <a:p>
            <a:pPr algn="ctr">
              <a:lnSpc>
                <a:spcPts val="4138"/>
              </a:lnSpc>
              <a:spcBef>
                <a:spcPct val="0"/>
              </a:spcBef>
            </a:pPr>
            <a:r>
              <a:rPr lang="en-US" b="true" sz="2956">
                <a:solidFill>
                  <a:srgbClr val="1D1A1B"/>
                </a:solidFill>
                <a:latin typeface="Public Sans Bold"/>
                <a:ea typeface="Public Sans Bold"/>
                <a:cs typeface="Public Sans Bold"/>
                <a:sym typeface="Public Sans Bold"/>
              </a:rPr>
              <a:t>Doa</a:t>
            </a:r>
            <a:r>
              <a:rPr lang="en-US" b="true" sz="2956">
                <a:solidFill>
                  <a:srgbClr val="1D1A1B"/>
                </a:solidFill>
                <a:latin typeface="Public Sans Bold"/>
                <a:ea typeface="Public Sans Bold"/>
                <a:cs typeface="Public Sans Bold"/>
                <a:sym typeface="Public Sans Bold"/>
              </a:rPr>
              <a:t>nh thu &amp; doanh số theo danh mục</a:t>
            </a:r>
          </a:p>
          <a:p>
            <a:pPr algn="ctr">
              <a:lnSpc>
                <a:spcPts val="4138"/>
              </a:lnSpc>
              <a:spcBef>
                <a:spcPct val="0"/>
              </a:spcBef>
            </a:pP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811030" y="2559907"/>
            <a:ext cx="14306895" cy="5847943"/>
          </a:xfrm>
          <a:custGeom>
            <a:avLst/>
            <a:gdLst/>
            <a:ahLst/>
            <a:cxnLst/>
            <a:rect r="r" b="b" t="t" l="l"/>
            <a:pathLst>
              <a:path h="5847943" w="14306895">
                <a:moveTo>
                  <a:pt x="0" y="0"/>
                </a:moveTo>
                <a:lnTo>
                  <a:pt x="14306895" y="0"/>
                </a:lnTo>
                <a:lnTo>
                  <a:pt x="14306895" y="5847943"/>
                </a:lnTo>
                <a:lnTo>
                  <a:pt x="0" y="5847943"/>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94717" y="1329625"/>
            <a:ext cx="8549283"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P</a:t>
            </a:r>
            <a:r>
              <a:rPr lang="en-US" b="true" sz="2499">
                <a:solidFill>
                  <a:srgbClr val="1D1A1B"/>
                </a:solidFill>
                <a:latin typeface="Public Sans Bold"/>
                <a:ea typeface="Public Sans Bold"/>
                <a:cs typeface="Public Sans Bold"/>
                <a:sym typeface="Public Sans Bold"/>
              </a:rPr>
              <a:t>hân tích chuyên sâu: Danh mục Sách &amp; Văn Phòng Phẩm</a:t>
            </a:r>
          </a:p>
          <a:p>
            <a:pPr algn="ctr">
              <a:lnSpc>
                <a:spcPts val="3499"/>
              </a:lnSpc>
              <a:spcBef>
                <a:spcPct val="0"/>
              </a:spcBef>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099716" y="2204150"/>
            <a:ext cx="14088568" cy="7414109"/>
          </a:xfrm>
          <a:custGeom>
            <a:avLst/>
            <a:gdLst/>
            <a:ahLst/>
            <a:cxnLst/>
            <a:rect r="r" b="b" t="t" l="l"/>
            <a:pathLst>
              <a:path h="7414109" w="14088568">
                <a:moveTo>
                  <a:pt x="0" y="0"/>
                </a:moveTo>
                <a:lnTo>
                  <a:pt x="14088568" y="0"/>
                </a:lnTo>
                <a:lnTo>
                  <a:pt x="14088568" y="7414109"/>
                </a:lnTo>
                <a:lnTo>
                  <a:pt x="0" y="7414109"/>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94717" y="1329625"/>
            <a:ext cx="8549283"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P</a:t>
            </a:r>
            <a:r>
              <a:rPr lang="en-US" b="true" sz="2499">
                <a:solidFill>
                  <a:srgbClr val="1D1A1B"/>
                </a:solidFill>
                <a:latin typeface="Public Sans Bold"/>
                <a:ea typeface="Public Sans Bold"/>
                <a:cs typeface="Public Sans Bold"/>
                <a:sym typeface="Public Sans Bold"/>
              </a:rPr>
              <a:t>hân tích chuyên sâu: Danh mục Sách &amp; Văn Phòng Phẩm</a:t>
            </a:r>
          </a:p>
          <a:p>
            <a:pPr algn="ctr">
              <a:lnSpc>
                <a:spcPts val="3499"/>
              </a:lnSpc>
              <a:spcBef>
                <a:spcPct val="0"/>
              </a:spcBef>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772978" y="1904106"/>
            <a:ext cx="12742044" cy="7995633"/>
          </a:xfrm>
          <a:custGeom>
            <a:avLst/>
            <a:gdLst/>
            <a:ahLst/>
            <a:cxnLst/>
            <a:rect r="r" b="b" t="t" l="l"/>
            <a:pathLst>
              <a:path h="7995633" w="12742044">
                <a:moveTo>
                  <a:pt x="0" y="0"/>
                </a:moveTo>
                <a:lnTo>
                  <a:pt x="12742044" y="0"/>
                </a:lnTo>
                <a:lnTo>
                  <a:pt x="12742044" y="7995633"/>
                </a:lnTo>
                <a:lnTo>
                  <a:pt x="0" y="7995633"/>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94717" y="1329625"/>
            <a:ext cx="8549283"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P</a:t>
            </a:r>
            <a:r>
              <a:rPr lang="en-US" b="true" sz="2499">
                <a:solidFill>
                  <a:srgbClr val="1D1A1B"/>
                </a:solidFill>
                <a:latin typeface="Public Sans Bold"/>
                <a:ea typeface="Public Sans Bold"/>
                <a:cs typeface="Public Sans Bold"/>
                <a:sym typeface="Public Sans Bold"/>
              </a:rPr>
              <a:t>hân tích chuyên sâu: Danh mục Sách &amp; Văn Phòng Phẩm</a:t>
            </a:r>
          </a:p>
          <a:p>
            <a:pPr algn="ctr">
              <a:lnSpc>
                <a:spcPts val="3499"/>
              </a:lnSpc>
              <a:spcBef>
                <a:spcPct val="0"/>
              </a:spcBef>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709900" y="-3405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028700" y="2596351"/>
            <a:ext cx="16771565" cy="6394159"/>
          </a:xfrm>
          <a:custGeom>
            <a:avLst/>
            <a:gdLst/>
            <a:ahLst/>
            <a:cxnLst/>
            <a:rect r="r" b="b" t="t" l="l"/>
            <a:pathLst>
              <a:path h="6394159" w="16771565">
                <a:moveTo>
                  <a:pt x="0" y="0"/>
                </a:moveTo>
                <a:lnTo>
                  <a:pt x="16771565" y="0"/>
                </a:lnTo>
                <a:lnTo>
                  <a:pt x="16771565" y="6394160"/>
                </a:lnTo>
                <a:lnTo>
                  <a:pt x="0" y="6394160"/>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94717" y="1439069"/>
            <a:ext cx="6043970"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Phân tích Top sản phẩm theo các tiêu chí</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455027" y="2137301"/>
            <a:ext cx="9922271" cy="7689760"/>
          </a:xfrm>
          <a:custGeom>
            <a:avLst/>
            <a:gdLst/>
            <a:ahLst/>
            <a:cxnLst/>
            <a:rect r="r" b="b" t="t" l="l"/>
            <a:pathLst>
              <a:path h="7689760" w="9922271">
                <a:moveTo>
                  <a:pt x="0" y="0"/>
                </a:moveTo>
                <a:lnTo>
                  <a:pt x="9922272" y="0"/>
                </a:lnTo>
                <a:lnTo>
                  <a:pt x="9922272" y="7689761"/>
                </a:lnTo>
                <a:lnTo>
                  <a:pt x="0" y="7689761"/>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94717" y="1329625"/>
            <a:ext cx="8549283"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P</a:t>
            </a:r>
            <a:r>
              <a:rPr lang="en-US" b="true" sz="2499">
                <a:solidFill>
                  <a:srgbClr val="1D1A1B"/>
                </a:solidFill>
                <a:latin typeface="Public Sans Bold"/>
                <a:ea typeface="Public Sans Bold"/>
                <a:cs typeface="Public Sans Bold"/>
                <a:sym typeface="Public Sans Bold"/>
              </a:rPr>
              <a:t>hân tích chuyên sâu: Danh mục Sách &amp; Văn Phòng Phẩm</a:t>
            </a:r>
          </a:p>
          <a:p>
            <a:pPr algn="ctr">
              <a:lnSpc>
                <a:spcPts val="3499"/>
              </a:lnSpc>
              <a:spcBef>
                <a:spcPct val="0"/>
              </a:spcBef>
            </a:pPr>
          </a:p>
        </p:txBody>
      </p:sp>
      <p:sp>
        <p:nvSpPr>
          <p:cNvPr name="TextBox 13" id="13"/>
          <p:cNvSpPr txBox="true"/>
          <p:nvPr/>
        </p:nvSpPr>
        <p:spPr>
          <a:xfrm rot="0">
            <a:off x="11911734" y="2604200"/>
            <a:ext cx="5888531" cy="6127750"/>
          </a:xfrm>
          <a:prstGeom prst="rect">
            <a:avLst/>
          </a:prstGeom>
        </p:spPr>
        <p:txBody>
          <a:bodyPr anchor="t" rtlCol="false" tIns="0" lIns="0" bIns="0" rIns="0">
            <a:spAutoFit/>
          </a:bodyPr>
          <a:lstStyle/>
          <a:p>
            <a:pPr algn="l">
              <a:lnSpc>
                <a:spcPts val="3499"/>
              </a:lnSpc>
              <a:spcBef>
                <a:spcPct val="0"/>
              </a:spcBef>
            </a:pPr>
            <a:r>
              <a:rPr lang="en-US" sz="2499">
                <a:solidFill>
                  <a:srgbClr val="1D1A1B"/>
                </a:solidFill>
                <a:latin typeface="Public Sans"/>
                <a:ea typeface="Public Sans"/>
                <a:cs typeface="Public Sans"/>
                <a:sym typeface="Public Sans"/>
              </a:rPr>
              <a:t>Biểu đồ cho thấy xe máy Honda SH Mode 2024 chiếm vị trí đắt nhất, thể hiện phân khúc cao cấp có giá trị lớn trên thị trường. Honda giữ vị thế mạnh với nhiều phiên bản đắt tiền trong top 10, khẳng định thương hiệu uy tín. Sự xuất hiện của ống kính máy ảnh Sony và điện thoại Samsung Galaxy Z Fold4 cho thấy thị trường vẫn đa dạng với các sản phẩm công nghệ cao cấp. Tiki bán những sản phẩm có phân khúc cao, hơn 40 triệu VND.</a:t>
            </a:r>
          </a:p>
          <a:p>
            <a:pPr algn="l">
              <a:lnSpc>
                <a:spcPts val="3499"/>
              </a:lnSpc>
              <a:spcBef>
                <a:spcPct val="0"/>
              </a:spcBef>
            </a:pPr>
          </a:p>
          <a:p>
            <a:pPr algn="ctr">
              <a:lnSpc>
                <a:spcPts val="3499"/>
              </a:lnSpc>
              <a:spcBef>
                <a:spcPct val="0"/>
              </a:spcBef>
            </a:pP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897117" y="2199575"/>
            <a:ext cx="16493767" cy="6762444"/>
          </a:xfrm>
          <a:custGeom>
            <a:avLst/>
            <a:gdLst/>
            <a:ahLst/>
            <a:cxnLst/>
            <a:rect r="r" b="b" t="t" l="l"/>
            <a:pathLst>
              <a:path h="6762444" w="16493767">
                <a:moveTo>
                  <a:pt x="0" y="0"/>
                </a:moveTo>
                <a:lnTo>
                  <a:pt x="16493766" y="0"/>
                </a:lnTo>
                <a:lnTo>
                  <a:pt x="16493766" y="6762444"/>
                </a:lnTo>
                <a:lnTo>
                  <a:pt x="0" y="6762444"/>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4405" y="1329625"/>
            <a:ext cx="5394365"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Top sả</a:t>
            </a:r>
            <a:r>
              <a:rPr lang="en-US" b="true" sz="2499">
                <a:solidFill>
                  <a:srgbClr val="1D1A1B"/>
                </a:solidFill>
                <a:latin typeface="Public Sans Bold"/>
                <a:ea typeface="Public Sans Bold"/>
                <a:cs typeface="Public Sans Bold"/>
                <a:sym typeface="Public Sans Bold"/>
              </a:rPr>
              <a:t>n phẩm có doanh thu cao nhất</a:t>
            </a:r>
          </a:p>
          <a:p>
            <a:pPr algn="ctr">
              <a:lnSpc>
                <a:spcPts val="3499"/>
              </a:lnSpc>
              <a:spcBef>
                <a:spcPct val="0"/>
              </a:spcBef>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51038" y="2042225"/>
            <a:ext cx="15700286" cy="7163255"/>
          </a:xfrm>
          <a:custGeom>
            <a:avLst/>
            <a:gdLst/>
            <a:ahLst/>
            <a:cxnLst/>
            <a:rect r="r" b="b" t="t" l="l"/>
            <a:pathLst>
              <a:path h="7163255" w="15700286">
                <a:moveTo>
                  <a:pt x="0" y="0"/>
                </a:moveTo>
                <a:lnTo>
                  <a:pt x="15700285" y="0"/>
                </a:lnTo>
                <a:lnTo>
                  <a:pt x="15700285" y="7163256"/>
                </a:lnTo>
                <a:lnTo>
                  <a:pt x="0" y="7163256"/>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0" y="1329625"/>
            <a:ext cx="11591026"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Top sả</a:t>
            </a:r>
            <a:r>
              <a:rPr lang="en-US" b="true" sz="2499">
                <a:solidFill>
                  <a:srgbClr val="1D1A1B"/>
                </a:solidFill>
                <a:latin typeface="Public Sans Bold"/>
                <a:ea typeface="Public Sans Bold"/>
                <a:cs typeface="Public Sans Bold"/>
                <a:sym typeface="Public Sans Bold"/>
              </a:rPr>
              <a:t>n phẩm có số lượng bán ra nhiều nhất</a:t>
            </a:r>
          </a:p>
          <a:p>
            <a:pPr algn="ctr">
              <a:lnSpc>
                <a:spcPts val="3499"/>
              </a:lnSpc>
              <a:spcBef>
                <a:spcPct val="0"/>
              </a:spcBef>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273372" y="2199575"/>
            <a:ext cx="11741257" cy="7529081"/>
          </a:xfrm>
          <a:custGeom>
            <a:avLst/>
            <a:gdLst/>
            <a:ahLst/>
            <a:cxnLst/>
            <a:rect r="r" b="b" t="t" l="l"/>
            <a:pathLst>
              <a:path h="7529081" w="11741257">
                <a:moveTo>
                  <a:pt x="0" y="0"/>
                </a:moveTo>
                <a:lnTo>
                  <a:pt x="11741256" y="0"/>
                </a:lnTo>
                <a:lnTo>
                  <a:pt x="11741256" y="7529081"/>
                </a:lnTo>
                <a:lnTo>
                  <a:pt x="0" y="7529081"/>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4405" y="1329625"/>
            <a:ext cx="4059793"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P</a:t>
            </a:r>
            <a:r>
              <a:rPr lang="en-US" b="true" sz="2499">
                <a:solidFill>
                  <a:srgbClr val="1D1A1B"/>
                </a:solidFill>
                <a:latin typeface="Public Sans Bold"/>
                <a:ea typeface="Public Sans Bold"/>
                <a:cs typeface="Public Sans Bold"/>
                <a:sym typeface="Public Sans Bold"/>
              </a:rPr>
              <a:t>hân tích theo thương hiệu</a:t>
            </a:r>
          </a:p>
          <a:p>
            <a:pPr algn="ctr">
              <a:lnSpc>
                <a:spcPts val="3499"/>
              </a:lnSpc>
              <a:spcBef>
                <a:spcPct val="0"/>
              </a:spcBef>
            </a:pP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0" id="10"/>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1" id="11"/>
          <p:cNvSpPr txBox="true"/>
          <p:nvPr/>
        </p:nvSpPr>
        <p:spPr>
          <a:xfrm rot="0">
            <a:off x="554405" y="1329625"/>
            <a:ext cx="4059793"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P</a:t>
            </a:r>
            <a:r>
              <a:rPr lang="en-US" b="true" sz="2499">
                <a:solidFill>
                  <a:srgbClr val="1D1A1B"/>
                </a:solidFill>
                <a:latin typeface="Public Sans Bold"/>
                <a:ea typeface="Public Sans Bold"/>
                <a:cs typeface="Public Sans Bold"/>
                <a:sym typeface="Public Sans Bold"/>
              </a:rPr>
              <a:t>hân tích theo thương hiệu</a:t>
            </a:r>
          </a:p>
          <a:p>
            <a:pPr algn="ctr">
              <a:lnSpc>
                <a:spcPts val="3499"/>
              </a:lnSpc>
              <a:spcBef>
                <a:spcPct val="0"/>
              </a:spcBef>
            </a:pPr>
          </a:p>
        </p:txBody>
      </p:sp>
      <p:sp>
        <p:nvSpPr>
          <p:cNvPr name="TextBox 12" id="12"/>
          <p:cNvSpPr txBox="true"/>
          <p:nvPr/>
        </p:nvSpPr>
        <p:spPr>
          <a:xfrm rot="0">
            <a:off x="2568393" y="2304350"/>
            <a:ext cx="13151213" cy="6601460"/>
          </a:xfrm>
          <a:prstGeom prst="rect">
            <a:avLst/>
          </a:prstGeom>
        </p:spPr>
        <p:txBody>
          <a:bodyPr anchor="t" rtlCol="false" tIns="0" lIns="0" bIns="0" rIns="0">
            <a:spAutoFit/>
          </a:bodyPr>
          <a:lstStyle/>
          <a:p>
            <a:pPr algn="l">
              <a:lnSpc>
                <a:spcPts val="3779"/>
              </a:lnSpc>
              <a:spcBef>
                <a:spcPct val="0"/>
              </a:spcBef>
            </a:pPr>
            <a:r>
              <a:rPr lang="en-US" b="true" sz="2699">
                <a:solidFill>
                  <a:srgbClr val="1D1A1B"/>
                </a:solidFill>
                <a:latin typeface="Public Sans Bold"/>
                <a:ea typeface="Public Sans Bold"/>
                <a:cs typeface="Public Sans Bold"/>
                <a:sym typeface="Public Sans Bold"/>
              </a:rPr>
              <a:t>📊 Phân Tích Dữ Liệu Thị Trường: Sự Phân Hóa và Ưu Thế Thương Hiệu</a:t>
            </a:r>
          </a:p>
          <a:p>
            <a:pPr algn="l">
              <a:lnSpc>
                <a:spcPts val="3499"/>
              </a:lnSpc>
              <a:spcBef>
                <a:spcPct val="0"/>
              </a:spcBef>
            </a:pPr>
            <a:r>
              <a:rPr lang="en-US" sz="2499">
                <a:solidFill>
                  <a:srgbClr val="1D1A1B"/>
                </a:solidFill>
                <a:latin typeface="Public Sans"/>
                <a:ea typeface="Public Sans"/>
                <a:cs typeface="Public Sans"/>
                <a:sym typeface="Public Sans"/>
              </a:rPr>
              <a:t>Dữ liệu thị trường cho thấy một bức tranh phân hóa rõ rệt về số lượng sản phẩm bán ra giữa các thương hiệu:</a:t>
            </a:r>
          </a:p>
          <a:p>
            <a:pPr algn="l">
              <a:lnSpc>
                <a:spcPts val="3499"/>
              </a:lnSpc>
              <a:spcBef>
                <a:spcPct val="0"/>
              </a:spcBef>
            </a:pPr>
            <a:r>
              <a:rPr lang="en-US" sz="2499">
                <a:solidFill>
                  <a:srgbClr val="1D1A1B"/>
                </a:solidFill>
                <a:latin typeface="Public Sans"/>
                <a:ea typeface="Public Sans"/>
                <a:cs typeface="Public Sans"/>
                <a:sym typeface="Public Sans"/>
              </a:rPr>
              <a:t>Selsun và Acnes đang thể hiện vai trò dẫn đầu, ghi nhận số lượng sản phẩm bán ra vượt trội so với phần còn lại của thị trường. Sự tập trung này cho thấy sức mạnh thương hiệu và sự ưa chuộng của người tiêu dùng đối với các sản phẩm của họ.</a:t>
            </a:r>
          </a:p>
          <a:p>
            <a:pPr algn="l">
              <a:lnSpc>
                <a:spcPts val="3499"/>
              </a:lnSpc>
              <a:spcBef>
                <a:spcPct val="0"/>
              </a:spcBef>
            </a:pPr>
            <a:r>
              <a:rPr lang="en-US" sz="2499">
                <a:solidFill>
                  <a:srgbClr val="1D1A1B"/>
                </a:solidFill>
                <a:latin typeface="Public Sans"/>
                <a:ea typeface="Public Sans"/>
                <a:cs typeface="Public Sans"/>
                <a:sym typeface="Public Sans"/>
              </a:rPr>
              <a:t>Đáng chú ý, một phần lớn sản phẩm không xác định thương hiệu cụ thể cũng chiếm một thị phần ưu thế. Điều này gợi mở về một thị trường sôi động với nhiều sản phẩm đa dạng và có thể là các sản phẩm từ các nhà cung cấp nhỏ lẻ hoặc các sản phẩm generic đang được người tiêu dùng đón nhận.</a:t>
            </a:r>
          </a:p>
          <a:p>
            <a:pPr algn="l">
              <a:lnSpc>
                <a:spcPts val="3499"/>
              </a:lnSpc>
              <a:spcBef>
                <a:spcPct val="0"/>
              </a:spcBef>
            </a:pPr>
            <a:r>
              <a:rPr lang="en-US" sz="2499">
                <a:solidFill>
                  <a:srgbClr val="1D1A1B"/>
                </a:solidFill>
                <a:latin typeface="Public Sans"/>
                <a:ea typeface="Public Sans"/>
                <a:cs typeface="Public Sans"/>
                <a:sym typeface="Public Sans"/>
              </a:rPr>
              <a:t>Phân tích sâu hơn về các thương hiệu dẫn đầu cho thấy sự tập trung chủ yếu trong lĩnh vực làm đẹp và chăm sóc cá nhân:</a:t>
            </a:r>
          </a:p>
          <a:p>
            <a:pPr algn="l">
              <a:lnSpc>
                <a:spcPts val="3499"/>
              </a:lnSpc>
              <a:spcBef>
                <a:spcPct val="0"/>
              </a:spcBef>
            </a:pPr>
            <a:r>
              <a:rPr lang="en-US" sz="2499">
                <a:solidFill>
                  <a:srgbClr val="1D1A1B"/>
                </a:solidFill>
                <a:latin typeface="Public Sans"/>
                <a:ea typeface="Public Sans"/>
                <a:cs typeface="Public Sans"/>
                <a:sym typeface="Public Sans"/>
              </a:rPr>
              <a:t>Acnes, Senka, Sunplay, Nivea đều là những tên tuổi quen thuộc trong ngành làm đẹp, cho thấy đây là một lĩnh vực có sự cạnh tranh mạnh mẽ và các thương hiệu uy tín đang có chỗ đứng vững chắc.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431463" y="9251081"/>
            <a:ext cx="6079663" cy="2446670"/>
            <a:chOff x="0" y="0"/>
            <a:chExt cx="1398218" cy="562692"/>
          </a:xfrm>
        </p:grpSpPr>
        <p:sp>
          <p:nvSpPr>
            <p:cNvPr name="Freeform 4" id="4"/>
            <p:cNvSpPr/>
            <p:nvPr/>
          </p:nvSpPr>
          <p:spPr>
            <a:xfrm flipH="false" flipV="false" rot="0">
              <a:off x="0" y="0"/>
              <a:ext cx="1398218" cy="562692"/>
            </a:xfrm>
            <a:custGeom>
              <a:avLst/>
              <a:gdLst/>
              <a:ahLst/>
              <a:cxnLst/>
              <a:rect r="r" b="b" t="t" l="l"/>
              <a:pathLst>
                <a:path h="562692" w="1398218">
                  <a:moveTo>
                    <a:pt x="1398218" y="281346"/>
                  </a:moveTo>
                  <a:lnTo>
                    <a:pt x="1195018" y="562692"/>
                  </a:lnTo>
                  <a:lnTo>
                    <a:pt x="203200" y="562692"/>
                  </a:lnTo>
                  <a:lnTo>
                    <a:pt x="0" y="281346"/>
                  </a:lnTo>
                  <a:lnTo>
                    <a:pt x="203200" y="0"/>
                  </a:lnTo>
                  <a:lnTo>
                    <a:pt x="1195018" y="0"/>
                  </a:lnTo>
                  <a:lnTo>
                    <a:pt x="1398218" y="281346"/>
                  </a:lnTo>
                  <a:close/>
                </a:path>
              </a:pathLst>
            </a:custGeom>
            <a:solidFill>
              <a:srgbClr val="A10D00"/>
            </a:solidFill>
          </p:spPr>
        </p:sp>
        <p:sp>
          <p:nvSpPr>
            <p:cNvPr name="TextBox 5" id="5"/>
            <p:cNvSpPr txBox="true"/>
            <p:nvPr/>
          </p:nvSpPr>
          <p:spPr>
            <a:xfrm>
              <a:off x="114300" y="-57150"/>
              <a:ext cx="1169618"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244600" y="9762097"/>
            <a:ext cx="16014700" cy="1198000"/>
            <a:chOff x="0" y="0"/>
            <a:chExt cx="8542899" cy="639062"/>
          </a:xfrm>
        </p:grpSpPr>
        <p:sp>
          <p:nvSpPr>
            <p:cNvPr name="Freeform 7" id="7"/>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B51F19"/>
            </a:solidFill>
            <a:ln w="57150" cap="sq">
              <a:solidFill>
                <a:srgbClr val="FFFFFF"/>
              </a:solidFill>
              <a:prstDash val="solid"/>
              <a:miter/>
            </a:ln>
          </p:spPr>
        </p:sp>
        <p:sp>
          <p:nvSpPr>
            <p:cNvPr name="TextBox 8" id="8"/>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1086039" y="-347164"/>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grpSp>
        <p:nvGrpSpPr>
          <p:cNvPr name="Group 10" id="10"/>
          <p:cNvGrpSpPr/>
          <p:nvPr/>
        </p:nvGrpSpPr>
        <p:grpSpPr>
          <a:xfrm rot="-10800000">
            <a:off x="14183347" y="-1362592"/>
            <a:ext cx="5119583" cy="2446670"/>
            <a:chOff x="0" y="0"/>
            <a:chExt cx="1177416" cy="562692"/>
          </a:xfrm>
        </p:grpSpPr>
        <p:sp>
          <p:nvSpPr>
            <p:cNvPr name="Freeform 11" id="11"/>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12" id="12"/>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13" id="13"/>
          <p:cNvGrpSpPr/>
          <p:nvPr/>
        </p:nvGrpSpPr>
        <p:grpSpPr>
          <a:xfrm rot="-10800000">
            <a:off x="11533067" y="-624938"/>
            <a:ext cx="5726233" cy="1198000"/>
            <a:chOff x="0" y="0"/>
            <a:chExt cx="3054608" cy="639062"/>
          </a:xfrm>
        </p:grpSpPr>
        <p:sp>
          <p:nvSpPr>
            <p:cNvPr name="Freeform 14" id="14"/>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5" id="15"/>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6" id="16"/>
          <p:cNvSpPr/>
          <p:nvPr/>
        </p:nvSpPr>
        <p:spPr>
          <a:xfrm flipH="false" flipV="false" rot="0">
            <a:off x="16990631" y="-1654487"/>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7597510" y="-464532"/>
            <a:ext cx="1196074" cy="1037594"/>
          </a:xfrm>
          <a:custGeom>
            <a:avLst/>
            <a:gdLst/>
            <a:ahLst/>
            <a:cxnLst/>
            <a:rect r="r" b="b" t="t" l="l"/>
            <a:pathLst>
              <a:path h="1037594" w="1196074">
                <a:moveTo>
                  <a:pt x="0" y="0"/>
                </a:moveTo>
                <a:lnTo>
                  <a:pt x="1196075" y="0"/>
                </a:lnTo>
                <a:lnTo>
                  <a:pt x="1196075" y="1037594"/>
                </a:lnTo>
                <a:lnTo>
                  <a:pt x="0" y="10375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4871582" y="1007224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5665603" y="2710165"/>
            <a:ext cx="7001326" cy="4236714"/>
          </a:xfrm>
          <a:custGeom>
            <a:avLst/>
            <a:gdLst/>
            <a:ahLst/>
            <a:cxnLst/>
            <a:rect r="r" b="b" t="t" l="l"/>
            <a:pathLst>
              <a:path h="4236714" w="7001326">
                <a:moveTo>
                  <a:pt x="0" y="0"/>
                </a:moveTo>
                <a:lnTo>
                  <a:pt x="7001327" y="0"/>
                </a:lnTo>
                <a:lnTo>
                  <a:pt x="7001327" y="4236714"/>
                </a:lnTo>
                <a:lnTo>
                  <a:pt x="0" y="4236714"/>
                </a:lnTo>
                <a:lnTo>
                  <a:pt x="0" y="0"/>
                </a:lnTo>
                <a:close/>
              </a:path>
            </a:pathLst>
          </a:custGeom>
          <a:blipFill>
            <a:blip r:embed="rId11"/>
            <a:stretch>
              <a:fillRect l="-11047" t="-15116" r="-6996" b="-14931"/>
            </a:stretch>
          </a:blipFill>
        </p:spPr>
      </p:sp>
      <p:sp>
        <p:nvSpPr>
          <p:cNvPr name="TextBox 20" id="20"/>
          <p:cNvSpPr txBox="true"/>
          <p:nvPr/>
        </p:nvSpPr>
        <p:spPr>
          <a:xfrm rot="0">
            <a:off x="1608368" y="1166782"/>
            <a:ext cx="4583488" cy="688976"/>
          </a:xfrm>
          <a:prstGeom prst="rect">
            <a:avLst/>
          </a:prstGeom>
        </p:spPr>
        <p:txBody>
          <a:bodyPr anchor="t" rtlCol="false" tIns="0" lIns="0" bIns="0" rIns="0">
            <a:spAutoFit/>
          </a:bodyPr>
          <a:lstStyle/>
          <a:p>
            <a:pPr algn="l">
              <a:lnSpc>
                <a:spcPts val="5599"/>
              </a:lnSpc>
            </a:pPr>
            <a:r>
              <a:rPr lang="en-US" sz="3999" b="true">
                <a:solidFill>
                  <a:srgbClr val="1D1A1B"/>
                </a:solidFill>
                <a:latin typeface="Public Sans Bold"/>
                <a:ea typeface="Public Sans Bold"/>
                <a:cs typeface="Public Sans Bold"/>
                <a:sym typeface="Public Sans Bold"/>
              </a:rPr>
              <a:t> Giới thiệu chung</a:t>
            </a:r>
          </a:p>
        </p:txBody>
      </p:sp>
      <p:sp>
        <p:nvSpPr>
          <p:cNvPr name="TextBox 21" id="21"/>
          <p:cNvSpPr txBox="true"/>
          <p:nvPr/>
        </p:nvSpPr>
        <p:spPr>
          <a:xfrm rot="0">
            <a:off x="1932158" y="2062133"/>
            <a:ext cx="2828211"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 3</a:t>
            </a:r>
            <a:r>
              <a:rPr lang="en-US" sz="2499">
                <a:solidFill>
                  <a:srgbClr val="1D1A1B"/>
                </a:solidFill>
                <a:latin typeface="Public Sans"/>
                <a:ea typeface="Public Sans"/>
                <a:cs typeface="Public Sans"/>
                <a:sym typeface="Public Sans"/>
              </a:rPr>
              <a:t>.Mục tiêu báo cáo</a:t>
            </a:r>
          </a:p>
        </p:txBody>
      </p:sp>
      <p:sp>
        <p:nvSpPr>
          <p:cNvPr name="TextBox 22" id="22"/>
          <p:cNvSpPr txBox="true"/>
          <p:nvPr/>
        </p:nvSpPr>
        <p:spPr>
          <a:xfrm rot="0">
            <a:off x="2895258" y="7144647"/>
            <a:ext cx="13618175" cy="218440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P</a:t>
            </a:r>
            <a:r>
              <a:rPr lang="en-US" sz="2499">
                <a:solidFill>
                  <a:srgbClr val="1D1A1B"/>
                </a:solidFill>
                <a:latin typeface="Public Sans"/>
                <a:ea typeface="Public Sans"/>
                <a:cs typeface="Public Sans"/>
                <a:sym typeface="Public Sans"/>
              </a:rPr>
              <a:t>hân tích số lượng đánh giá theo danh mục sản phẩm để xác định xu hướng tiêu dùng.</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Đánh giá mức độ tương quan giữa số lượng đánh giá và doanh số bán hàng.</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Trì</a:t>
            </a:r>
            <a:r>
              <a:rPr lang="en-US" sz="2499">
                <a:solidFill>
                  <a:srgbClr val="1D1A1B"/>
                </a:solidFill>
                <a:latin typeface="Public Sans"/>
                <a:ea typeface="Public Sans"/>
                <a:cs typeface="Public Sans"/>
                <a:sym typeface="Public Sans"/>
              </a:rPr>
              <a:t>nh bày các biểu đồ trực quan để minh họa các phát hiện quan trọng.</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Đưa ra các khuyến nghị dựa trên dữ liệu để tối ưu hóa chiến lược kinh doanh trên Tiki.</a:t>
            </a:r>
          </a:p>
          <a:p>
            <a:pPr algn="l">
              <a:lnSpc>
                <a:spcPts val="3499"/>
              </a:lnSpc>
              <a:spcBef>
                <a:spcPct val="0"/>
              </a:spcBef>
            </a:pP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109516" y="2067184"/>
            <a:ext cx="12068969" cy="7516781"/>
          </a:xfrm>
          <a:custGeom>
            <a:avLst/>
            <a:gdLst/>
            <a:ahLst/>
            <a:cxnLst/>
            <a:rect r="r" b="b" t="t" l="l"/>
            <a:pathLst>
              <a:path h="7516781" w="12068969">
                <a:moveTo>
                  <a:pt x="0" y="0"/>
                </a:moveTo>
                <a:lnTo>
                  <a:pt x="12068968" y="0"/>
                </a:lnTo>
                <a:lnTo>
                  <a:pt x="12068968" y="7516781"/>
                </a:lnTo>
                <a:lnTo>
                  <a:pt x="0" y="7516781"/>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0" y="1329625"/>
            <a:ext cx="8602969"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 P</a:t>
            </a:r>
            <a:r>
              <a:rPr lang="en-US" b="true" sz="2499">
                <a:solidFill>
                  <a:srgbClr val="1D1A1B"/>
                </a:solidFill>
                <a:latin typeface="Public Sans Bold"/>
                <a:ea typeface="Public Sans Bold"/>
                <a:cs typeface="Public Sans Bold"/>
                <a:sym typeface="Public Sans Bold"/>
              </a:rPr>
              <a:t>hân Tích Các Thương Hiệu Theo Combined Score</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939138" y="2199575"/>
            <a:ext cx="14409724" cy="7529081"/>
          </a:xfrm>
          <a:custGeom>
            <a:avLst/>
            <a:gdLst/>
            <a:ahLst/>
            <a:cxnLst/>
            <a:rect r="r" b="b" t="t" l="l"/>
            <a:pathLst>
              <a:path h="7529081" w="14409724">
                <a:moveTo>
                  <a:pt x="0" y="0"/>
                </a:moveTo>
                <a:lnTo>
                  <a:pt x="14409724" y="0"/>
                </a:lnTo>
                <a:lnTo>
                  <a:pt x="14409724" y="7529081"/>
                </a:lnTo>
                <a:lnTo>
                  <a:pt x="0" y="7529081"/>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4405" y="1329625"/>
            <a:ext cx="4059793"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P</a:t>
            </a:r>
            <a:r>
              <a:rPr lang="en-US" b="true" sz="2499">
                <a:solidFill>
                  <a:srgbClr val="1D1A1B"/>
                </a:solidFill>
                <a:latin typeface="Public Sans Bold"/>
                <a:ea typeface="Public Sans Bold"/>
                <a:cs typeface="Public Sans Bold"/>
                <a:sym typeface="Public Sans Bold"/>
              </a:rPr>
              <a:t>hân tích theo thương hiệu</a:t>
            </a:r>
          </a:p>
          <a:p>
            <a:pPr algn="ctr">
              <a:lnSpc>
                <a:spcPts val="3499"/>
              </a:lnSpc>
              <a:spcBef>
                <a:spcPct val="0"/>
              </a:spcBef>
            </a:pP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0" id="10"/>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1" id="11"/>
          <p:cNvSpPr txBox="true"/>
          <p:nvPr/>
        </p:nvSpPr>
        <p:spPr>
          <a:xfrm rot="0">
            <a:off x="554405" y="1443783"/>
            <a:ext cx="4059793"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P</a:t>
            </a:r>
            <a:r>
              <a:rPr lang="en-US" b="true" sz="2499">
                <a:solidFill>
                  <a:srgbClr val="1D1A1B"/>
                </a:solidFill>
                <a:latin typeface="Public Sans Bold"/>
                <a:ea typeface="Public Sans Bold"/>
                <a:cs typeface="Public Sans Bold"/>
                <a:sym typeface="Public Sans Bold"/>
              </a:rPr>
              <a:t>hân tích theo thương hiệu</a:t>
            </a:r>
          </a:p>
          <a:p>
            <a:pPr algn="ctr">
              <a:lnSpc>
                <a:spcPts val="3499"/>
              </a:lnSpc>
              <a:spcBef>
                <a:spcPct val="0"/>
              </a:spcBef>
            </a:pPr>
          </a:p>
        </p:txBody>
      </p:sp>
      <p:sp>
        <p:nvSpPr>
          <p:cNvPr name="TextBox 12" id="12"/>
          <p:cNvSpPr txBox="true"/>
          <p:nvPr/>
        </p:nvSpPr>
        <p:spPr>
          <a:xfrm rot="0">
            <a:off x="1692683" y="2247058"/>
            <a:ext cx="14902633" cy="6247765"/>
          </a:xfrm>
          <a:prstGeom prst="rect">
            <a:avLst/>
          </a:prstGeom>
        </p:spPr>
        <p:txBody>
          <a:bodyPr anchor="t" rtlCol="false" tIns="0" lIns="0" bIns="0" rIns="0">
            <a:spAutoFit/>
          </a:bodyPr>
          <a:lstStyle/>
          <a:p>
            <a:pPr algn="l">
              <a:lnSpc>
                <a:spcPts val="3919"/>
              </a:lnSpc>
              <a:spcBef>
                <a:spcPct val="0"/>
              </a:spcBef>
            </a:pPr>
            <a:r>
              <a:rPr lang="en-US" b="true" sz="2799">
                <a:solidFill>
                  <a:srgbClr val="1D1A1B"/>
                </a:solidFill>
                <a:latin typeface="Public Sans Bold"/>
                <a:ea typeface="Public Sans Bold"/>
                <a:cs typeface="Public Sans Bold"/>
                <a:sym typeface="Public Sans Bold"/>
              </a:rPr>
              <a:t>Phân tích trung bình Giá – Đánh giá – Số lượng bán theo Thương hiệu (Top 20) - Biểu đồ heatmap cho thấy sự khác biệt rõ rệt giữa các thương hiệu ở 3 khía cạnh:</a:t>
            </a:r>
          </a:p>
          <a:p>
            <a:pPr algn="l">
              <a:lnSpc>
                <a:spcPts val="3499"/>
              </a:lnSpc>
              <a:spcBef>
                <a:spcPct val="0"/>
              </a:spcBef>
            </a:pPr>
            <a:r>
              <a:rPr lang="en-US" sz="2499">
                <a:solidFill>
                  <a:srgbClr val="1D1A1B"/>
                </a:solidFill>
                <a:latin typeface="Public Sans"/>
                <a:ea typeface="Public Sans"/>
                <a:cs typeface="Public Sans"/>
                <a:sym typeface="Public Sans"/>
              </a:rPr>
              <a:t>💰 Giá bán trung bình (price) Các thương hiệu như Panasonic, Samsung, và Xiaomi có mức giá trung bình rất cao → thuộc phân khúc cao cấp.</a:t>
            </a:r>
          </a:p>
          <a:p>
            <a:pPr algn="l">
              <a:lnSpc>
                <a:spcPts val="3499"/>
              </a:lnSpc>
              <a:spcBef>
                <a:spcPct val="0"/>
              </a:spcBef>
            </a:pPr>
            <a:r>
              <a:rPr lang="en-US" sz="2499">
                <a:solidFill>
                  <a:srgbClr val="1D1A1B"/>
                </a:solidFill>
                <a:latin typeface="Public Sans"/>
                <a:ea typeface="Public Sans"/>
                <a:cs typeface="Public Sans"/>
                <a:sym typeface="Public Sans"/>
              </a:rPr>
              <a:t>Trong khi đó, các thương hiệu như buybox, PaKaSa, MINIIN có mức giá trung bình thấp hơn đáng kể → nhắm vào phân khúc bình dân.</a:t>
            </a:r>
          </a:p>
          <a:p>
            <a:pPr algn="l">
              <a:lnSpc>
                <a:spcPts val="3499"/>
              </a:lnSpc>
              <a:spcBef>
                <a:spcPct val="0"/>
              </a:spcBef>
            </a:pPr>
            <a:r>
              <a:rPr lang="en-US" sz="2499">
                <a:solidFill>
                  <a:srgbClr val="1D1A1B"/>
                </a:solidFill>
                <a:latin typeface="Public Sans"/>
                <a:ea typeface="Public Sans"/>
                <a:cs typeface="Public Sans"/>
                <a:sym typeface="Public Sans"/>
              </a:rPr>
              <a:t>⭐ Đánh giá trung bình (review_count) LocknLock nổi bật với số lượng đánh giá cực lớn (909.6), cho thấy mức độ phổ biến và tương tác cao với khách hàng.</a:t>
            </a:r>
          </a:p>
          <a:p>
            <a:pPr algn="l">
              <a:lnSpc>
                <a:spcPts val="3499"/>
              </a:lnSpc>
              <a:spcBef>
                <a:spcPct val="0"/>
              </a:spcBef>
            </a:pPr>
            <a:r>
              <a:rPr lang="en-US" sz="2499">
                <a:solidFill>
                  <a:srgbClr val="1D1A1B"/>
                </a:solidFill>
                <a:latin typeface="Public Sans"/>
                <a:ea typeface="Public Sans"/>
                <a:cs typeface="Public Sans"/>
                <a:sym typeface="Public Sans"/>
              </a:rPr>
              <a:t>Các thương hiệu như Bee Gee, Biti's, và PaKaSa lại có lượng đánh giá khá thấp → cần kiểm tra chất lượng hoặc mức độ hiện diện thị trường.</a:t>
            </a:r>
          </a:p>
          <a:p>
            <a:pPr algn="l">
              <a:lnSpc>
                <a:spcPts val="3499"/>
              </a:lnSpc>
              <a:spcBef>
                <a:spcPct val="0"/>
              </a:spcBef>
            </a:pPr>
            <a:r>
              <a:rPr lang="en-US" sz="2499">
                <a:solidFill>
                  <a:srgbClr val="1D1A1B"/>
                </a:solidFill>
                <a:latin typeface="Public Sans"/>
                <a:ea typeface="Public Sans"/>
                <a:cs typeface="Public Sans"/>
                <a:sym typeface="Public Sans"/>
              </a:rPr>
              <a:t>📦 Số lượng bán trung bình (quantity_sold) LocknLock và No Brand dẫn đầu về số lượng bán trung bình → chứng tỏ sức tiêu thụ mạnh.</a:t>
            </a:r>
          </a:p>
          <a:p>
            <a:pPr algn="l">
              <a:lnSpc>
                <a:spcPts val="3499"/>
              </a:lnSpc>
              <a:spcBef>
                <a:spcPct val="0"/>
              </a:spcBef>
            </a:pPr>
            <a:r>
              <a:rPr lang="en-US" sz="2499">
                <a:solidFill>
                  <a:srgbClr val="1D1A1B"/>
                </a:solidFill>
                <a:latin typeface="Public Sans"/>
                <a:ea typeface="Public Sans"/>
                <a:cs typeface="Public Sans"/>
                <a:sym typeface="Public Sans"/>
              </a:rPr>
              <a:t>Sunhouse, TP-Link, và Samsung cũng có lượng bán cao trong khi vẫn giữ mức giá khá cao, cho thấy sức hút thương hiệu tốt.</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0" id="10"/>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1" id="11"/>
          <p:cNvSpPr txBox="true"/>
          <p:nvPr/>
        </p:nvSpPr>
        <p:spPr>
          <a:xfrm rot="0">
            <a:off x="490587" y="1329625"/>
            <a:ext cx="4187428"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Doa</a:t>
            </a:r>
            <a:r>
              <a:rPr lang="en-US" b="true" sz="2499">
                <a:solidFill>
                  <a:srgbClr val="1D1A1B"/>
                </a:solidFill>
                <a:latin typeface="Public Sans Bold"/>
                <a:ea typeface="Public Sans Bold"/>
                <a:cs typeface="Public Sans Bold"/>
                <a:sym typeface="Public Sans Bold"/>
              </a:rPr>
              <a:t>nh thu theo thương hiệu</a:t>
            </a:r>
          </a:p>
          <a:p>
            <a:pPr algn="ctr">
              <a:lnSpc>
                <a:spcPts val="3499"/>
              </a:lnSpc>
              <a:spcBef>
                <a:spcPct val="0"/>
              </a:spcBef>
            </a:pPr>
          </a:p>
        </p:txBody>
      </p:sp>
      <p:sp>
        <p:nvSpPr>
          <p:cNvPr name="Freeform 12" id="12"/>
          <p:cNvSpPr/>
          <p:nvPr/>
        </p:nvSpPr>
        <p:spPr>
          <a:xfrm flipH="false" flipV="false" rot="0">
            <a:off x="0" y="4403355"/>
            <a:ext cx="10251236" cy="5035920"/>
          </a:xfrm>
          <a:custGeom>
            <a:avLst/>
            <a:gdLst/>
            <a:ahLst/>
            <a:cxnLst/>
            <a:rect r="r" b="b" t="t" l="l"/>
            <a:pathLst>
              <a:path h="5035920" w="10251236">
                <a:moveTo>
                  <a:pt x="0" y="0"/>
                </a:moveTo>
                <a:lnTo>
                  <a:pt x="10251236" y="0"/>
                </a:lnTo>
                <a:lnTo>
                  <a:pt x="10251236" y="5035920"/>
                </a:lnTo>
                <a:lnTo>
                  <a:pt x="0" y="5035920"/>
                </a:lnTo>
                <a:lnTo>
                  <a:pt x="0" y="0"/>
                </a:lnTo>
                <a:close/>
              </a:path>
            </a:pathLst>
          </a:custGeom>
          <a:blipFill>
            <a:blip r:embed="rId13"/>
            <a:stretch>
              <a:fillRect l="0" t="0" r="0" b="0"/>
            </a:stretch>
          </a:blipFill>
        </p:spPr>
      </p:sp>
      <p:sp>
        <p:nvSpPr>
          <p:cNvPr name="Freeform 13" id="13"/>
          <p:cNvSpPr/>
          <p:nvPr/>
        </p:nvSpPr>
        <p:spPr>
          <a:xfrm flipH="false" flipV="false" rot="0">
            <a:off x="9360619" y="770738"/>
            <a:ext cx="8879722" cy="4902914"/>
          </a:xfrm>
          <a:custGeom>
            <a:avLst/>
            <a:gdLst/>
            <a:ahLst/>
            <a:cxnLst/>
            <a:rect r="r" b="b" t="t" l="l"/>
            <a:pathLst>
              <a:path h="4902914" w="8879722">
                <a:moveTo>
                  <a:pt x="0" y="0"/>
                </a:moveTo>
                <a:lnTo>
                  <a:pt x="8879721" y="0"/>
                </a:lnTo>
                <a:lnTo>
                  <a:pt x="8879721" y="4902913"/>
                </a:lnTo>
                <a:lnTo>
                  <a:pt x="0" y="4902913"/>
                </a:lnTo>
                <a:lnTo>
                  <a:pt x="0" y="0"/>
                </a:lnTo>
                <a:close/>
              </a:path>
            </a:pathLst>
          </a:custGeom>
          <a:blipFill>
            <a:blip r:embed="rId14"/>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45202" y="2494034"/>
            <a:ext cx="8722437" cy="6945240"/>
          </a:xfrm>
          <a:custGeom>
            <a:avLst/>
            <a:gdLst/>
            <a:ahLst/>
            <a:cxnLst/>
            <a:rect r="r" b="b" t="t" l="l"/>
            <a:pathLst>
              <a:path h="6945240" w="8722437">
                <a:moveTo>
                  <a:pt x="0" y="0"/>
                </a:moveTo>
                <a:lnTo>
                  <a:pt x="8722437" y="0"/>
                </a:lnTo>
                <a:lnTo>
                  <a:pt x="8722437" y="6945241"/>
                </a:lnTo>
                <a:lnTo>
                  <a:pt x="0" y="6945241"/>
                </a:lnTo>
                <a:lnTo>
                  <a:pt x="0" y="0"/>
                </a:lnTo>
                <a:close/>
              </a:path>
            </a:pathLst>
          </a:custGeom>
          <a:blipFill>
            <a:blip r:embed="rId13"/>
            <a:stretch>
              <a:fillRect l="0" t="0" r="0" b="0"/>
            </a:stretch>
          </a:blipFill>
        </p:spPr>
      </p:sp>
      <p:sp>
        <p:nvSpPr>
          <p:cNvPr name="Freeform 10" id="10"/>
          <p:cNvSpPr/>
          <p:nvPr/>
        </p:nvSpPr>
        <p:spPr>
          <a:xfrm flipH="false" flipV="false" rot="0">
            <a:off x="9094316" y="2354407"/>
            <a:ext cx="8638050" cy="6878047"/>
          </a:xfrm>
          <a:custGeom>
            <a:avLst/>
            <a:gdLst/>
            <a:ahLst/>
            <a:cxnLst/>
            <a:rect r="r" b="b" t="t" l="l"/>
            <a:pathLst>
              <a:path h="6878047" w="8638050">
                <a:moveTo>
                  <a:pt x="0" y="0"/>
                </a:moveTo>
                <a:lnTo>
                  <a:pt x="8638050" y="0"/>
                </a:lnTo>
                <a:lnTo>
                  <a:pt x="8638050" y="6878048"/>
                </a:lnTo>
                <a:lnTo>
                  <a:pt x="0" y="6878048"/>
                </a:lnTo>
                <a:lnTo>
                  <a:pt x="0" y="0"/>
                </a:lnTo>
                <a:close/>
              </a:path>
            </a:pathLst>
          </a:custGeom>
          <a:blipFill>
            <a:blip r:embed="rId14"/>
            <a:stretch>
              <a:fillRect l="0" t="0" r="0" b="0"/>
            </a:stretch>
          </a:blipFill>
        </p:spPr>
      </p:sp>
      <p:sp>
        <p:nvSpPr>
          <p:cNvPr name="TextBox 11" id="11"/>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2" id="12"/>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3" id="13"/>
          <p:cNvSpPr txBox="true"/>
          <p:nvPr/>
        </p:nvSpPr>
        <p:spPr>
          <a:xfrm rot="0">
            <a:off x="345202" y="1329625"/>
            <a:ext cx="5955697"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Đá</a:t>
            </a:r>
            <a:r>
              <a:rPr lang="en-US" b="true" sz="2499">
                <a:solidFill>
                  <a:srgbClr val="1D1A1B"/>
                </a:solidFill>
                <a:latin typeface="Public Sans Bold"/>
                <a:ea typeface="Public Sans Bold"/>
                <a:cs typeface="Public Sans Bold"/>
                <a:sym typeface="Public Sans Bold"/>
              </a:rPr>
              <a:t>nh giá trung bình theo thương hiệu</a:t>
            </a:r>
          </a:p>
          <a:p>
            <a:pPr algn="ctr">
              <a:lnSpc>
                <a:spcPts val="3499"/>
              </a:lnSpc>
              <a:spcBef>
                <a:spcPct val="0"/>
              </a:spcBef>
            </a:pP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554248" y="2199575"/>
            <a:ext cx="11179503" cy="7627487"/>
          </a:xfrm>
          <a:custGeom>
            <a:avLst/>
            <a:gdLst/>
            <a:ahLst/>
            <a:cxnLst/>
            <a:rect r="r" b="b" t="t" l="l"/>
            <a:pathLst>
              <a:path h="7627487" w="11179503">
                <a:moveTo>
                  <a:pt x="0" y="0"/>
                </a:moveTo>
                <a:lnTo>
                  <a:pt x="11179504" y="0"/>
                </a:lnTo>
                <a:lnTo>
                  <a:pt x="11179504" y="7627487"/>
                </a:lnTo>
                <a:lnTo>
                  <a:pt x="0" y="7627487"/>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4405" y="1329625"/>
            <a:ext cx="6644161"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Tỷ lệ sả</a:t>
            </a:r>
            <a:r>
              <a:rPr lang="en-US" b="true" sz="2499">
                <a:solidFill>
                  <a:srgbClr val="1D1A1B"/>
                </a:solidFill>
                <a:latin typeface="Public Sans Bold"/>
                <a:ea typeface="Public Sans Bold"/>
                <a:cs typeface="Public Sans Bold"/>
                <a:sym typeface="Public Sans Bold"/>
              </a:rPr>
              <a:t>n phẩm có giảm giá theo thương hiệu</a:t>
            </a:r>
          </a:p>
          <a:p>
            <a:pPr algn="ctr">
              <a:lnSpc>
                <a:spcPts val="3499"/>
              </a:lnSpc>
              <a:spcBef>
                <a:spcPct val="0"/>
              </a:spcBef>
            </a:pP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131455" y="1904106"/>
            <a:ext cx="12025090" cy="7981654"/>
          </a:xfrm>
          <a:custGeom>
            <a:avLst/>
            <a:gdLst/>
            <a:ahLst/>
            <a:cxnLst/>
            <a:rect r="r" b="b" t="t" l="l"/>
            <a:pathLst>
              <a:path h="7981654" w="12025090">
                <a:moveTo>
                  <a:pt x="0" y="0"/>
                </a:moveTo>
                <a:lnTo>
                  <a:pt x="12025090" y="0"/>
                </a:lnTo>
                <a:lnTo>
                  <a:pt x="12025090" y="7981654"/>
                </a:lnTo>
                <a:lnTo>
                  <a:pt x="0" y="7981654"/>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345202" y="1329625"/>
            <a:ext cx="10064328"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Mối liên hệ</a:t>
            </a:r>
            <a:r>
              <a:rPr lang="en-US" b="true" sz="2499">
                <a:solidFill>
                  <a:srgbClr val="1D1A1B"/>
                </a:solidFill>
                <a:latin typeface="Public Sans Bold"/>
                <a:ea typeface="Public Sans Bold"/>
                <a:cs typeface="Public Sans Bold"/>
                <a:sym typeface="Public Sans Bold"/>
              </a:rPr>
              <a:t> giữa đánh giá của khách hàng và các yếu tố khác</a:t>
            </a:r>
          </a:p>
          <a:p>
            <a:pPr algn="ctr">
              <a:lnSpc>
                <a:spcPts val="3499"/>
              </a:lnSpc>
              <a:spcBef>
                <a:spcPct val="0"/>
              </a:spcBef>
            </a:pP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257586" y="2199575"/>
            <a:ext cx="11772828" cy="7384390"/>
          </a:xfrm>
          <a:custGeom>
            <a:avLst/>
            <a:gdLst/>
            <a:ahLst/>
            <a:cxnLst/>
            <a:rect r="r" b="b" t="t" l="l"/>
            <a:pathLst>
              <a:path h="7384390" w="11772828">
                <a:moveTo>
                  <a:pt x="0" y="0"/>
                </a:moveTo>
                <a:lnTo>
                  <a:pt x="11772828" y="0"/>
                </a:lnTo>
                <a:lnTo>
                  <a:pt x="11772828" y="7384390"/>
                </a:lnTo>
                <a:lnTo>
                  <a:pt x="0" y="7384390"/>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4405" y="1329625"/>
            <a:ext cx="9182538"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Mối qua</a:t>
            </a:r>
            <a:r>
              <a:rPr lang="en-US" b="true" sz="2499">
                <a:solidFill>
                  <a:srgbClr val="1D1A1B"/>
                </a:solidFill>
                <a:latin typeface="Public Sans Bold"/>
                <a:ea typeface="Public Sans Bold"/>
                <a:cs typeface="Public Sans Bold"/>
                <a:sym typeface="Public Sans Bold"/>
              </a:rPr>
              <a:t>n hệ giữa rating và số lượng đánh giá</a:t>
            </a:r>
          </a:p>
          <a:p>
            <a:pPr algn="ctr">
              <a:lnSpc>
                <a:spcPts val="3499"/>
              </a:lnSpc>
              <a:spcBef>
                <a:spcPct val="0"/>
              </a:spcBef>
            </a:pP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4108711" y="770738"/>
            <a:ext cx="14179289" cy="9429227"/>
          </a:xfrm>
          <a:custGeom>
            <a:avLst/>
            <a:gdLst/>
            <a:ahLst/>
            <a:cxnLst/>
            <a:rect r="r" b="b" t="t" l="l"/>
            <a:pathLst>
              <a:path h="9429227" w="14179289">
                <a:moveTo>
                  <a:pt x="0" y="0"/>
                </a:moveTo>
                <a:lnTo>
                  <a:pt x="14179289" y="0"/>
                </a:lnTo>
                <a:lnTo>
                  <a:pt x="14179289" y="9429226"/>
                </a:lnTo>
                <a:lnTo>
                  <a:pt x="0" y="9429226"/>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4405" y="1329625"/>
            <a:ext cx="2907521" cy="21844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Giá bá</a:t>
            </a:r>
            <a:r>
              <a:rPr lang="en-US" b="true" sz="2499">
                <a:solidFill>
                  <a:srgbClr val="1D1A1B"/>
                </a:solidFill>
                <a:latin typeface="Public Sans Bold"/>
                <a:ea typeface="Public Sans Bold"/>
                <a:cs typeface="Public Sans Bold"/>
                <a:sym typeface="Public Sans Bold"/>
              </a:rPr>
              <a:t>n và số lượng đánh giá (giả định giá trung bình)</a:t>
            </a:r>
          </a:p>
          <a:p>
            <a:pPr algn="ctr">
              <a:lnSpc>
                <a:spcPts val="3499"/>
              </a:lnSpc>
              <a:spcBef>
                <a:spcPct val="0"/>
              </a:spcBef>
            </a:pP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399635" y="2071268"/>
            <a:ext cx="12893072" cy="7755794"/>
          </a:xfrm>
          <a:custGeom>
            <a:avLst/>
            <a:gdLst/>
            <a:ahLst/>
            <a:cxnLst/>
            <a:rect r="r" b="b" t="t" l="l"/>
            <a:pathLst>
              <a:path h="7755794" w="12893072">
                <a:moveTo>
                  <a:pt x="0" y="0"/>
                </a:moveTo>
                <a:lnTo>
                  <a:pt x="12893073" y="0"/>
                </a:lnTo>
                <a:lnTo>
                  <a:pt x="12893073" y="7755794"/>
                </a:lnTo>
                <a:lnTo>
                  <a:pt x="0" y="7755794"/>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4405" y="1329625"/>
            <a:ext cx="9182538"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Đá</a:t>
            </a:r>
            <a:r>
              <a:rPr lang="en-US" b="true" sz="2499">
                <a:solidFill>
                  <a:srgbClr val="1D1A1B"/>
                </a:solidFill>
                <a:latin typeface="Public Sans Bold"/>
                <a:ea typeface="Public Sans Bold"/>
                <a:cs typeface="Public Sans Bold"/>
                <a:sym typeface="Public Sans Bold"/>
              </a:rPr>
              <a:t>nh giá trung bình theo phân khúc giá</a:t>
            </a:r>
          </a:p>
          <a:p>
            <a:pPr algn="ctr">
              <a:lnSpc>
                <a:spcPts val="34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1054" y="3625110"/>
            <a:ext cx="2133017" cy="2315350"/>
          </a:xfrm>
          <a:custGeom>
            <a:avLst/>
            <a:gdLst/>
            <a:ahLst/>
            <a:cxnLst/>
            <a:rect r="r" b="b" t="t" l="l"/>
            <a:pathLst>
              <a:path h="2315350" w="2133017">
                <a:moveTo>
                  <a:pt x="0" y="0"/>
                </a:moveTo>
                <a:lnTo>
                  <a:pt x="2133017" y="0"/>
                </a:lnTo>
                <a:lnTo>
                  <a:pt x="2133017" y="2315351"/>
                </a:lnTo>
                <a:lnTo>
                  <a:pt x="0" y="23153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5400000">
            <a:off x="1121873" y="3952897"/>
            <a:ext cx="1931378" cy="1659778"/>
            <a:chOff x="0" y="0"/>
            <a:chExt cx="812800" cy="698500"/>
          </a:xfrm>
        </p:grpSpPr>
        <p:sp>
          <p:nvSpPr>
            <p:cNvPr name="Freeform 5" id="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A10D00"/>
            </a:solidFill>
            <a:ln w="57150" cap="sq">
              <a:solidFill>
                <a:srgbClr val="FFFFFF"/>
              </a:solidFill>
              <a:prstDash val="solid"/>
              <a:miter/>
            </a:ln>
          </p:spPr>
        </p:sp>
        <p:sp>
          <p:nvSpPr>
            <p:cNvPr name="TextBox 6" id="6"/>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sp>
        <p:nvSpPr>
          <p:cNvPr name="Freeform 7" id="7"/>
          <p:cNvSpPr/>
          <p:nvPr/>
        </p:nvSpPr>
        <p:spPr>
          <a:xfrm flipH="false" flipV="false" rot="0">
            <a:off x="4554829" y="3625110"/>
            <a:ext cx="2133017" cy="2315350"/>
          </a:xfrm>
          <a:custGeom>
            <a:avLst/>
            <a:gdLst/>
            <a:ahLst/>
            <a:cxnLst/>
            <a:rect r="r" b="b" t="t" l="l"/>
            <a:pathLst>
              <a:path h="2315350" w="2133017">
                <a:moveTo>
                  <a:pt x="0" y="0"/>
                </a:moveTo>
                <a:lnTo>
                  <a:pt x="2133017" y="0"/>
                </a:lnTo>
                <a:lnTo>
                  <a:pt x="2133017" y="2315351"/>
                </a:lnTo>
                <a:lnTo>
                  <a:pt x="0" y="23153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5400000">
            <a:off x="4655648" y="3952897"/>
            <a:ext cx="1931378" cy="1659778"/>
            <a:chOff x="0" y="0"/>
            <a:chExt cx="812800" cy="698500"/>
          </a:xfrm>
        </p:grpSpPr>
        <p:sp>
          <p:nvSpPr>
            <p:cNvPr name="Freeform 9" id="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B51F19"/>
            </a:solidFill>
            <a:ln w="57150" cap="sq">
              <a:solidFill>
                <a:srgbClr val="FFFFFF"/>
              </a:solidFill>
              <a:prstDash val="solid"/>
              <a:miter/>
            </a:ln>
          </p:spPr>
        </p:sp>
        <p:sp>
          <p:nvSpPr>
            <p:cNvPr name="TextBox 10" id="10"/>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4065588" y="5748475"/>
            <a:ext cx="3257550" cy="1032707"/>
            <a:chOff x="0" y="0"/>
            <a:chExt cx="4343400" cy="1376942"/>
          </a:xfrm>
        </p:grpSpPr>
        <p:grpSp>
          <p:nvGrpSpPr>
            <p:cNvPr name="Group 12" id="12"/>
            <p:cNvGrpSpPr/>
            <p:nvPr/>
          </p:nvGrpSpPr>
          <p:grpSpPr>
            <a:xfrm rot="0">
              <a:off x="0" y="255982"/>
              <a:ext cx="4148667" cy="864979"/>
              <a:chOff x="0" y="0"/>
              <a:chExt cx="1949202" cy="406400"/>
            </a:xfrm>
          </p:grpSpPr>
          <p:sp>
            <p:nvSpPr>
              <p:cNvPr name="Freeform 13" id="13"/>
              <p:cNvSpPr/>
              <p:nvPr/>
            </p:nvSpPr>
            <p:spPr>
              <a:xfrm flipH="false" flipV="false" rot="0">
                <a:off x="0" y="0"/>
                <a:ext cx="1949202" cy="406400"/>
              </a:xfrm>
              <a:custGeom>
                <a:avLst/>
                <a:gdLst/>
                <a:ahLst/>
                <a:cxnLst/>
                <a:rect r="r" b="b" t="t" l="l"/>
                <a:pathLst>
                  <a:path h="406400" w="1949202">
                    <a:moveTo>
                      <a:pt x="0" y="0"/>
                    </a:moveTo>
                    <a:lnTo>
                      <a:pt x="1746002" y="0"/>
                    </a:lnTo>
                    <a:lnTo>
                      <a:pt x="1949202" y="203200"/>
                    </a:lnTo>
                    <a:lnTo>
                      <a:pt x="1746002" y="406400"/>
                    </a:lnTo>
                    <a:lnTo>
                      <a:pt x="0" y="406400"/>
                    </a:lnTo>
                    <a:lnTo>
                      <a:pt x="203200" y="203200"/>
                    </a:lnTo>
                    <a:lnTo>
                      <a:pt x="0" y="0"/>
                    </a:lnTo>
                    <a:close/>
                  </a:path>
                </a:pathLst>
              </a:custGeom>
              <a:solidFill>
                <a:srgbClr val="B51F19"/>
              </a:solidFill>
            </p:spPr>
          </p:sp>
          <p:sp>
            <p:nvSpPr>
              <p:cNvPr name="TextBox 14" id="14"/>
              <p:cNvSpPr txBox="true"/>
              <p:nvPr/>
            </p:nvSpPr>
            <p:spPr>
              <a:xfrm>
                <a:off x="177800" y="-57150"/>
                <a:ext cx="1695202" cy="463550"/>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3009200" y="42743"/>
              <a:ext cx="1376942" cy="1291457"/>
            </a:xfrm>
            <a:custGeom>
              <a:avLst/>
              <a:gdLst/>
              <a:ahLst/>
              <a:cxnLst/>
              <a:rect r="r" b="b" t="t" l="l"/>
              <a:pathLst>
                <a:path h="1291457" w="1376942">
                  <a:moveTo>
                    <a:pt x="0" y="0"/>
                  </a:moveTo>
                  <a:lnTo>
                    <a:pt x="1376943" y="0"/>
                  </a:lnTo>
                  <a:lnTo>
                    <a:pt x="1376943" y="1291457"/>
                  </a:lnTo>
                  <a:lnTo>
                    <a:pt x="0" y="12914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16" id="16"/>
          <p:cNvSpPr/>
          <p:nvPr/>
        </p:nvSpPr>
        <p:spPr>
          <a:xfrm flipH="false" flipV="false" rot="0">
            <a:off x="8101304" y="3553978"/>
            <a:ext cx="2133017" cy="2315350"/>
          </a:xfrm>
          <a:custGeom>
            <a:avLst/>
            <a:gdLst/>
            <a:ahLst/>
            <a:cxnLst/>
            <a:rect r="r" b="b" t="t" l="l"/>
            <a:pathLst>
              <a:path h="2315350" w="2133017">
                <a:moveTo>
                  <a:pt x="0" y="0"/>
                </a:moveTo>
                <a:lnTo>
                  <a:pt x="2133017" y="0"/>
                </a:lnTo>
                <a:lnTo>
                  <a:pt x="2133017" y="2315350"/>
                </a:lnTo>
                <a:lnTo>
                  <a:pt x="0" y="2315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5400000">
            <a:off x="8202123" y="3881764"/>
            <a:ext cx="1931378" cy="1659778"/>
            <a:chOff x="0" y="0"/>
            <a:chExt cx="812800" cy="698500"/>
          </a:xfrm>
        </p:grpSpPr>
        <p:sp>
          <p:nvSpPr>
            <p:cNvPr name="Freeform 18" id="1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C92B26"/>
            </a:solidFill>
            <a:ln w="57150" cap="sq">
              <a:solidFill>
                <a:srgbClr val="FFFFFF"/>
              </a:solidFill>
              <a:prstDash val="solid"/>
              <a:miter/>
            </a:ln>
          </p:spPr>
        </p:sp>
        <p:sp>
          <p:nvSpPr>
            <p:cNvPr name="TextBox 19" id="19"/>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7612062" y="5677342"/>
            <a:ext cx="3257550" cy="1032707"/>
            <a:chOff x="0" y="0"/>
            <a:chExt cx="4343400" cy="1376942"/>
          </a:xfrm>
        </p:grpSpPr>
        <p:grpSp>
          <p:nvGrpSpPr>
            <p:cNvPr name="Group 21" id="21"/>
            <p:cNvGrpSpPr/>
            <p:nvPr/>
          </p:nvGrpSpPr>
          <p:grpSpPr>
            <a:xfrm rot="0">
              <a:off x="0" y="255982"/>
              <a:ext cx="4045831" cy="864979"/>
              <a:chOff x="0" y="0"/>
              <a:chExt cx="1900885" cy="406400"/>
            </a:xfrm>
          </p:grpSpPr>
          <p:sp>
            <p:nvSpPr>
              <p:cNvPr name="Freeform 22" id="22"/>
              <p:cNvSpPr/>
              <p:nvPr/>
            </p:nvSpPr>
            <p:spPr>
              <a:xfrm flipH="false" flipV="false" rot="0">
                <a:off x="0" y="0"/>
                <a:ext cx="1900885" cy="406400"/>
              </a:xfrm>
              <a:custGeom>
                <a:avLst/>
                <a:gdLst/>
                <a:ahLst/>
                <a:cxnLst/>
                <a:rect r="r" b="b" t="t" l="l"/>
                <a:pathLst>
                  <a:path h="406400" w="1900885">
                    <a:moveTo>
                      <a:pt x="0" y="0"/>
                    </a:moveTo>
                    <a:lnTo>
                      <a:pt x="1697685" y="0"/>
                    </a:lnTo>
                    <a:lnTo>
                      <a:pt x="1900885" y="203200"/>
                    </a:lnTo>
                    <a:lnTo>
                      <a:pt x="1697685" y="406400"/>
                    </a:lnTo>
                    <a:lnTo>
                      <a:pt x="0" y="406400"/>
                    </a:lnTo>
                    <a:lnTo>
                      <a:pt x="203200" y="203200"/>
                    </a:lnTo>
                    <a:lnTo>
                      <a:pt x="0" y="0"/>
                    </a:lnTo>
                    <a:close/>
                  </a:path>
                </a:pathLst>
              </a:custGeom>
              <a:solidFill>
                <a:srgbClr val="C92B26"/>
              </a:solidFill>
            </p:spPr>
          </p:sp>
          <p:sp>
            <p:nvSpPr>
              <p:cNvPr name="TextBox 23" id="23"/>
              <p:cNvSpPr txBox="true"/>
              <p:nvPr/>
            </p:nvSpPr>
            <p:spPr>
              <a:xfrm>
                <a:off x="177800" y="-57150"/>
                <a:ext cx="1646885" cy="463550"/>
              </a:xfrm>
              <a:prstGeom prst="rect">
                <a:avLst/>
              </a:prstGeom>
            </p:spPr>
            <p:txBody>
              <a:bodyPr anchor="ctr" rtlCol="false" tIns="50800" lIns="50800" bIns="50800" rIns="50800"/>
              <a:lstStyle/>
              <a:p>
                <a:pPr algn="ctr">
                  <a:lnSpc>
                    <a:spcPts val="3499"/>
                  </a:lnSpc>
                </a:pPr>
              </a:p>
            </p:txBody>
          </p:sp>
        </p:grpSp>
        <p:sp>
          <p:nvSpPr>
            <p:cNvPr name="Freeform 24" id="24"/>
            <p:cNvSpPr/>
            <p:nvPr/>
          </p:nvSpPr>
          <p:spPr>
            <a:xfrm flipH="false" flipV="false" rot="5400000">
              <a:off x="3009200" y="42743"/>
              <a:ext cx="1376942" cy="1291457"/>
            </a:xfrm>
            <a:custGeom>
              <a:avLst/>
              <a:gdLst/>
              <a:ahLst/>
              <a:cxnLst/>
              <a:rect r="r" b="b" t="t" l="l"/>
              <a:pathLst>
                <a:path h="1291457" w="1376942">
                  <a:moveTo>
                    <a:pt x="0" y="0"/>
                  </a:moveTo>
                  <a:lnTo>
                    <a:pt x="1376943" y="0"/>
                  </a:lnTo>
                  <a:lnTo>
                    <a:pt x="1376943" y="1291457"/>
                  </a:lnTo>
                  <a:lnTo>
                    <a:pt x="0" y="12914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Freeform 25" id="25"/>
          <p:cNvSpPr/>
          <p:nvPr/>
        </p:nvSpPr>
        <p:spPr>
          <a:xfrm flipH="false" flipV="false" rot="0">
            <a:off x="11647779" y="3588586"/>
            <a:ext cx="2133017" cy="2315350"/>
          </a:xfrm>
          <a:custGeom>
            <a:avLst/>
            <a:gdLst/>
            <a:ahLst/>
            <a:cxnLst/>
            <a:rect r="r" b="b" t="t" l="l"/>
            <a:pathLst>
              <a:path h="2315350" w="2133017">
                <a:moveTo>
                  <a:pt x="0" y="0"/>
                </a:moveTo>
                <a:lnTo>
                  <a:pt x="2133017" y="0"/>
                </a:lnTo>
                <a:lnTo>
                  <a:pt x="2133017" y="2315351"/>
                </a:lnTo>
                <a:lnTo>
                  <a:pt x="0" y="23153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6" id="26"/>
          <p:cNvGrpSpPr/>
          <p:nvPr/>
        </p:nvGrpSpPr>
        <p:grpSpPr>
          <a:xfrm rot="-5400000">
            <a:off x="11748598" y="3916372"/>
            <a:ext cx="1931378" cy="1659778"/>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DD3733"/>
            </a:solidFill>
            <a:ln w="57150" cap="sq">
              <a:solidFill>
                <a:srgbClr val="FFFFFF"/>
              </a:solidFill>
              <a:prstDash val="solid"/>
              <a:miter/>
            </a:ln>
          </p:spPr>
        </p:sp>
        <p:sp>
          <p:nvSpPr>
            <p:cNvPr name="TextBox 28" id="28"/>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grpSp>
        <p:nvGrpSpPr>
          <p:cNvPr name="Group 29" id="29"/>
          <p:cNvGrpSpPr/>
          <p:nvPr/>
        </p:nvGrpSpPr>
        <p:grpSpPr>
          <a:xfrm rot="0">
            <a:off x="11155363" y="5711950"/>
            <a:ext cx="3260725" cy="1032707"/>
            <a:chOff x="0" y="0"/>
            <a:chExt cx="4347633" cy="1376942"/>
          </a:xfrm>
        </p:grpSpPr>
        <p:grpSp>
          <p:nvGrpSpPr>
            <p:cNvPr name="Group 30" id="30"/>
            <p:cNvGrpSpPr/>
            <p:nvPr/>
          </p:nvGrpSpPr>
          <p:grpSpPr>
            <a:xfrm rot="0">
              <a:off x="0" y="255982"/>
              <a:ext cx="4045831" cy="864979"/>
              <a:chOff x="0" y="0"/>
              <a:chExt cx="1900885" cy="406400"/>
            </a:xfrm>
          </p:grpSpPr>
          <p:sp>
            <p:nvSpPr>
              <p:cNvPr name="Freeform 31" id="31"/>
              <p:cNvSpPr/>
              <p:nvPr/>
            </p:nvSpPr>
            <p:spPr>
              <a:xfrm flipH="false" flipV="false" rot="0">
                <a:off x="0" y="0"/>
                <a:ext cx="1900885" cy="406400"/>
              </a:xfrm>
              <a:custGeom>
                <a:avLst/>
                <a:gdLst/>
                <a:ahLst/>
                <a:cxnLst/>
                <a:rect r="r" b="b" t="t" l="l"/>
                <a:pathLst>
                  <a:path h="406400" w="1900885">
                    <a:moveTo>
                      <a:pt x="0" y="0"/>
                    </a:moveTo>
                    <a:lnTo>
                      <a:pt x="1697685" y="0"/>
                    </a:lnTo>
                    <a:lnTo>
                      <a:pt x="1900885" y="203200"/>
                    </a:lnTo>
                    <a:lnTo>
                      <a:pt x="1697685" y="406400"/>
                    </a:lnTo>
                    <a:lnTo>
                      <a:pt x="0" y="406400"/>
                    </a:lnTo>
                    <a:lnTo>
                      <a:pt x="203200" y="203200"/>
                    </a:lnTo>
                    <a:lnTo>
                      <a:pt x="0" y="0"/>
                    </a:lnTo>
                    <a:close/>
                  </a:path>
                </a:pathLst>
              </a:custGeom>
              <a:solidFill>
                <a:srgbClr val="DD3733"/>
              </a:solidFill>
            </p:spPr>
          </p:sp>
          <p:sp>
            <p:nvSpPr>
              <p:cNvPr name="TextBox 32" id="32"/>
              <p:cNvSpPr txBox="true"/>
              <p:nvPr/>
            </p:nvSpPr>
            <p:spPr>
              <a:xfrm>
                <a:off x="177800" y="-57150"/>
                <a:ext cx="1646885" cy="463550"/>
              </a:xfrm>
              <a:prstGeom prst="rect">
                <a:avLst/>
              </a:prstGeom>
            </p:spPr>
            <p:txBody>
              <a:bodyPr anchor="ctr" rtlCol="false" tIns="50800" lIns="50800" bIns="50800" rIns="50800"/>
              <a:lstStyle/>
              <a:p>
                <a:pPr algn="ctr">
                  <a:lnSpc>
                    <a:spcPts val="3499"/>
                  </a:lnSpc>
                </a:pPr>
              </a:p>
            </p:txBody>
          </p:sp>
        </p:grpSp>
        <p:sp>
          <p:nvSpPr>
            <p:cNvPr name="Freeform 33" id="33"/>
            <p:cNvSpPr/>
            <p:nvPr/>
          </p:nvSpPr>
          <p:spPr>
            <a:xfrm flipH="false" flipV="false" rot="5400000">
              <a:off x="3013434" y="42743"/>
              <a:ext cx="1376942" cy="1291457"/>
            </a:xfrm>
            <a:custGeom>
              <a:avLst/>
              <a:gdLst/>
              <a:ahLst/>
              <a:cxnLst/>
              <a:rect r="r" b="b" t="t" l="l"/>
              <a:pathLst>
                <a:path h="1291457" w="1376942">
                  <a:moveTo>
                    <a:pt x="0" y="0"/>
                  </a:moveTo>
                  <a:lnTo>
                    <a:pt x="1376942" y="0"/>
                  </a:lnTo>
                  <a:lnTo>
                    <a:pt x="1376942" y="1291457"/>
                  </a:lnTo>
                  <a:lnTo>
                    <a:pt x="0" y="12914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34" id="34"/>
          <p:cNvGrpSpPr/>
          <p:nvPr/>
        </p:nvGrpSpPr>
        <p:grpSpPr>
          <a:xfrm rot="0">
            <a:off x="531813" y="5748475"/>
            <a:ext cx="3257550" cy="1032707"/>
            <a:chOff x="0" y="0"/>
            <a:chExt cx="4343400" cy="1376942"/>
          </a:xfrm>
        </p:grpSpPr>
        <p:sp>
          <p:nvSpPr>
            <p:cNvPr name="Freeform 35" id="35"/>
            <p:cNvSpPr/>
            <p:nvPr/>
          </p:nvSpPr>
          <p:spPr>
            <a:xfrm flipH="false" flipV="false" rot="5400000">
              <a:off x="3009200" y="42743"/>
              <a:ext cx="1376942" cy="1291457"/>
            </a:xfrm>
            <a:custGeom>
              <a:avLst/>
              <a:gdLst/>
              <a:ahLst/>
              <a:cxnLst/>
              <a:rect r="r" b="b" t="t" l="l"/>
              <a:pathLst>
                <a:path h="1291457" w="1376942">
                  <a:moveTo>
                    <a:pt x="0" y="0"/>
                  </a:moveTo>
                  <a:lnTo>
                    <a:pt x="1376943" y="0"/>
                  </a:lnTo>
                  <a:lnTo>
                    <a:pt x="1376943" y="1291457"/>
                  </a:lnTo>
                  <a:lnTo>
                    <a:pt x="0" y="12914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6" id="36"/>
            <p:cNvGrpSpPr/>
            <p:nvPr/>
          </p:nvGrpSpPr>
          <p:grpSpPr>
            <a:xfrm rot="0">
              <a:off x="0" y="255982"/>
              <a:ext cx="4045831" cy="864979"/>
              <a:chOff x="0" y="0"/>
              <a:chExt cx="1900885" cy="406400"/>
            </a:xfrm>
          </p:grpSpPr>
          <p:sp>
            <p:nvSpPr>
              <p:cNvPr name="Freeform 37" id="37"/>
              <p:cNvSpPr/>
              <p:nvPr/>
            </p:nvSpPr>
            <p:spPr>
              <a:xfrm flipH="false" flipV="false" rot="0">
                <a:off x="0" y="0"/>
                <a:ext cx="1900885" cy="406400"/>
              </a:xfrm>
              <a:custGeom>
                <a:avLst/>
                <a:gdLst/>
                <a:ahLst/>
                <a:cxnLst/>
                <a:rect r="r" b="b" t="t" l="l"/>
                <a:pathLst>
                  <a:path h="406400" w="1900885">
                    <a:moveTo>
                      <a:pt x="0" y="0"/>
                    </a:moveTo>
                    <a:lnTo>
                      <a:pt x="1697685" y="0"/>
                    </a:lnTo>
                    <a:lnTo>
                      <a:pt x="1900885" y="203200"/>
                    </a:lnTo>
                    <a:lnTo>
                      <a:pt x="1697685" y="406400"/>
                    </a:lnTo>
                    <a:lnTo>
                      <a:pt x="0" y="406400"/>
                    </a:lnTo>
                    <a:lnTo>
                      <a:pt x="203200" y="203200"/>
                    </a:lnTo>
                    <a:lnTo>
                      <a:pt x="0" y="0"/>
                    </a:lnTo>
                    <a:close/>
                  </a:path>
                </a:pathLst>
              </a:custGeom>
              <a:solidFill>
                <a:srgbClr val="A10D00"/>
              </a:solidFill>
            </p:spPr>
          </p:sp>
          <p:sp>
            <p:nvSpPr>
              <p:cNvPr name="TextBox 38" id="38"/>
              <p:cNvSpPr txBox="true"/>
              <p:nvPr/>
            </p:nvSpPr>
            <p:spPr>
              <a:xfrm>
                <a:off x="177800" y="-57150"/>
                <a:ext cx="1646885" cy="463550"/>
              </a:xfrm>
              <a:prstGeom prst="rect">
                <a:avLst/>
              </a:prstGeom>
            </p:spPr>
            <p:txBody>
              <a:bodyPr anchor="ctr" rtlCol="false" tIns="50800" lIns="50800" bIns="50800" rIns="50800"/>
              <a:lstStyle/>
              <a:p>
                <a:pPr algn="ctr">
                  <a:lnSpc>
                    <a:spcPts val="3499"/>
                  </a:lnSpc>
                </a:pPr>
              </a:p>
            </p:txBody>
          </p:sp>
        </p:grpSp>
      </p:grpSp>
      <p:grpSp>
        <p:nvGrpSpPr>
          <p:cNvPr name="Group 39" id="39"/>
          <p:cNvGrpSpPr/>
          <p:nvPr/>
        </p:nvGrpSpPr>
        <p:grpSpPr>
          <a:xfrm rot="0">
            <a:off x="-1431463" y="9251081"/>
            <a:ext cx="6079663" cy="2446670"/>
            <a:chOff x="0" y="0"/>
            <a:chExt cx="1398218" cy="562692"/>
          </a:xfrm>
        </p:grpSpPr>
        <p:sp>
          <p:nvSpPr>
            <p:cNvPr name="Freeform 40" id="40"/>
            <p:cNvSpPr/>
            <p:nvPr/>
          </p:nvSpPr>
          <p:spPr>
            <a:xfrm flipH="false" flipV="false" rot="0">
              <a:off x="0" y="0"/>
              <a:ext cx="1398218" cy="562692"/>
            </a:xfrm>
            <a:custGeom>
              <a:avLst/>
              <a:gdLst/>
              <a:ahLst/>
              <a:cxnLst/>
              <a:rect r="r" b="b" t="t" l="l"/>
              <a:pathLst>
                <a:path h="562692" w="1398218">
                  <a:moveTo>
                    <a:pt x="1398218" y="281346"/>
                  </a:moveTo>
                  <a:lnTo>
                    <a:pt x="1195018" y="562692"/>
                  </a:lnTo>
                  <a:lnTo>
                    <a:pt x="203200" y="562692"/>
                  </a:lnTo>
                  <a:lnTo>
                    <a:pt x="0" y="281346"/>
                  </a:lnTo>
                  <a:lnTo>
                    <a:pt x="203200" y="0"/>
                  </a:lnTo>
                  <a:lnTo>
                    <a:pt x="1195018" y="0"/>
                  </a:lnTo>
                  <a:lnTo>
                    <a:pt x="1398218" y="281346"/>
                  </a:lnTo>
                  <a:close/>
                </a:path>
              </a:pathLst>
            </a:custGeom>
            <a:solidFill>
              <a:srgbClr val="A10D00"/>
            </a:solidFill>
          </p:spPr>
        </p:sp>
        <p:sp>
          <p:nvSpPr>
            <p:cNvPr name="TextBox 41" id="41"/>
            <p:cNvSpPr txBox="true"/>
            <p:nvPr/>
          </p:nvSpPr>
          <p:spPr>
            <a:xfrm>
              <a:off x="114300" y="-57150"/>
              <a:ext cx="1169618" cy="619842"/>
            </a:xfrm>
            <a:prstGeom prst="rect">
              <a:avLst/>
            </a:prstGeom>
          </p:spPr>
          <p:txBody>
            <a:bodyPr anchor="ctr" rtlCol="false" tIns="50800" lIns="50800" bIns="50800" rIns="50800"/>
            <a:lstStyle/>
            <a:p>
              <a:pPr algn="ctr">
                <a:lnSpc>
                  <a:spcPts val="3499"/>
                </a:lnSpc>
              </a:pPr>
            </a:p>
          </p:txBody>
        </p:sp>
      </p:grpSp>
      <p:grpSp>
        <p:nvGrpSpPr>
          <p:cNvPr name="Group 42" id="42"/>
          <p:cNvGrpSpPr/>
          <p:nvPr/>
        </p:nvGrpSpPr>
        <p:grpSpPr>
          <a:xfrm rot="0">
            <a:off x="1244600" y="9762097"/>
            <a:ext cx="16014700" cy="1198000"/>
            <a:chOff x="0" y="0"/>
            <a:chExt cx="8542899" cy="639062"/>
          </a:xfrm>
        </p:grpSpPr>
        <p:sp>
          <p:nvSpPr>
            <p:cNvPr name="Freeform 43" id="43"/>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B51F19"/>
            </a:solidFill>
            <a:ln w="57150" cap="sq">
              <a:solidFill>
                <a:srgbClr val="FFFFFF"/>
              </a:solidFill>
              <a:prstDash val="solid"/>
              <a:miter/>
            </a:ln>
          </p:spPr>
        </p:sp>
        <p:sp>
          <p:nvSpPr>
            <p:cNvPr name="TextBox 44" id="44"/>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45" id="45"/>
          <p:cNvSpPr/>
          <p:nvPr/>
        </p:nvSpPr>
        <p:spPr>
          <a:xfrm flipH="false" flipV="false" rot="5400000">
            <a:off x="-1086039" y="-347164"/>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13">
              <a:extLst>
                <a:ext uri="{96DAC541-7B7A-43D3-8B79-37D633B846F1}">
                  <asvg:svgBlip xmlns:asvg="http://schemas.microsoft.com/office/drawing/2016/SVG/main" r:embed="rId14"/>
                </a:ext>
              </a:extLst>
            </a:blip>
            <a:stretch>
              <a:fillRect l="0" t="-23484" r="0" b="0"/>
            </a:stretch>
          </a:blipFill>
        </p:spPr>
      </p:sp>
      <p:grpSp>
        <p:nvGrpSpPr>
          <p:cNvPr name="Group 46" id="46"/>
          <p:cNvGrpSpPr/>
          <p:nvPr/>
        </p:nvGrpSpPr>
        <p:grpSpPr>
          <a:xfrm rot="-10800000">
            <a:off x="14183347" y="-1362592"/>
            <a:ext cx="5119583" cy="2446670"/>
            <a:chOff x="0" y="0"/>
            <a:chExt cx="1177416" cy="562692"/>
          </a:xfrm>
        </p:grpSpPr>
        <p:sp>
          <p:nvSpPr>
            <p:cNvPr name="Freeform 47" id="4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48" id="4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49" id="49"/>
          <p:cNvGrpSpPr/>
          <p:nvPr/>
        </p:nvGrpSpPr>
        <p:grpSpPr>
          <a:xfrm rot="-10800000">
            <a:off x="11533067" y="-624938"/>
            <a:ext cx="5726233" cy="1198000"/>
            <a:chOff x="0" y="0"/>
            <a:chExt cx="3054608" cy="639062"/>
          </a:xfrm>
        </p:grpSpPr>
        <p:sp>
          <p:nvSpPr>
            <p:cNvPr name="Freeform 50" id="5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51" id="5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52" id="52"/>
          <p:cNvSpPr/>
          <p:nvPr/>
        </p:nvSpPr>
        <p:spPr>
          <a:xfrm flipH="false" flipV="false" rot="0">
            <a:off x="16990631" y="-1654487"/>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53" id="53"/>
          <p:cNvSpPr/>
          <p:nvPr/>
        </p:nvSpPr>
        <p:spPr>
          <a:xfrm flipH="false" flipV="false" rot="0">
            <a:off x="17597510" y="-464532"/>
            <a:ext cx="1196074" cy="1037594"/>
          </a:xfrm>
          <a:custGeom>
            <a:avLst/>
            <a:gdLst/>
            <a:ahLst/>
            <a:cxnLst/>
            <a:rect r="r" b="b" t="t" l="l"/>
            <a:pathLst>
              <a:path h="1037594" w="1196074">
                <a:moveTo>
                  <a:pt x="0" y="0"/>
                </a:moveTo>
                <a:lnTo>
                  <a:pt x="1196075" y="0"/>
                </a:lnTo>
                <a:lnTo>
                  <a:pt x="1196075" y="1037594"/>
                </a:lnTo>
                <a:lnTo>
                  <a:pt x="0" y="10375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54" id="54"/>
          <p:cNvSpPr/>
          <p:nvPr/>
        </p:nvSpPr>
        <p:spPr>
          <a:xfrm flipH="false" flipV="false" rot="0">
            <a:off x="14871582" y="1007224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55" id="55"/>
          <p:cNvSpPr/>
          <p:nvPr/>
        </p:nvSpPr>
        <p:spPr>
          <a:xfrm flipH="false" flipV="false" rot="0">
            <a:off x="1680870" y="4412696"/>
            <a:ext cx="813384" cy="740180"/>
          </a:xfrm>
          <a:custGeom>
            <a:avLst/>
            <a:gdLst/>
            <a:ahLst/>
            <a:cxnLst/>
            <a:rect r="r" b="b" t="t" l="l"/>
            <a:pathLst>
              <a:path h="740180" w="813384">
                <a:moveTo>
                  <a:pt x="0" y="0"/>
                </a:moveTo>
                <a:lnTo>
                  <a:pt x="813385" y="0"/>
                </a:lnTo>
                <a:lnTo>
                  <a:pt x="813385" y="740179"/>
                </a:lnTo>
                <a:lnTo>
                  <a:pt x="0" y="74017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56" id="56"/>
          <p:cNvSpPr/>
          <p:nvPr/>
        </p:nvSpPr>
        <p:spPr>
          <a:xfrm flipH="false" flipV="false" rot="0">
            <a:off x="15203779" y="3588586"/>
            <a:ext cx="2133017" cy="2315350"/>
          </a:xfrm>
          <a:custGeom>
            <a:avLst/>
            <a:gdLst/>
            <a:ahLst/>
            <a:cxnLst/>
            <a:rect r="r" b="b" t="t" l="l"/>
            <a:pathLst>
              <a:path h="2315350" w="2133017">
                <a:moveTo>
                  <a:pt x="0" y="0"/>
                </a:moveTo>
                <a:lnTo>
                  <a:pt x="2133017" y="0"/>
                </a:lnTo>
                <a:lnTo>
                  <a:pt x="2133017" y="2315351"/>
                </a:lnTo>
                <a:lnTo>
                  <a:pt x="0" y="23153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7" id="57"/>
          <p:cNvGrpSpPr/>
          <p:nvPr/>
        </p:nvGrpSpPr>
        <p:grpSpPr>
          <a:xfrm rot="-5400000">
            <a:off x="15304598" y="3916372"/>
            <a:ext cx="1931378" cy="1659778"/>
            <a:chOff x="0" y="0"/>
            <a:chExt cx="812800" cy="698500"/>
          </a:xfrm>
        </p:grpSpPr>
        <p:sp>
          <p:nvSpPr>
            <p:cNvPr name="Freeform 58" id="5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DD3733"/>
            </a:solidFill>
            <a:ln w="57150" cap="sq">
              <a:solidFill>
                <a:srgbClr val="FFFFFF"/>
              </a:solidFill>
              <a:prstDash val="solid"/>
              <a:miter/>
            </a:ln>
          </p:spPr>
        </p:sp>
        <p:sp>
          <p:nvSpPr>
            <p:cNvPr name="TextBox 59" id="59"/>
            <p:cNvSpPr txBox="true"/>
            <p:nvPr/>
          </p:nvSpPr>
          <p:spPr>
            <a:xfrm>
              <a:off x="114300" y="-57150"/>
              <a:ext cx="584200" cy="755650"/>
            </a:xfrm>
            <a:prstGeom prst="rect">
              <a:avLst/>
            </a:prstGeom>
          </p:spPr>
          <p:txBody>
            <a:bodyPr anchor="ctr" rtlCol="false" tIns="50800" lIns="50800" bIns="50800" rIns="50800"/>
            <a:lstStyle/>
            <a:p>
              <a:pPr algn="ctr">
                <a:lnSpc>
                  <a:spcPts val="3499"/>
                </a:lnSpc>
              </a:pPr>
            </a:p>
          </p:txBody>
        </p:sp>
      </p:grpSp>
      <p:grpSp>
        <p:nvGrpSpPr>
          <p:cNvPr name="Group 60" id="60"/>
          <p:cNvGrpSpPr/>
          <p:nvPr/>
        </p:nvGrpSpPr>
        <p:grpSpPr>
          <a:xfrm rot="0">
            <a:off x="14711363" y="5711950"/>
            <a:ext cx="3260725" cy="1032707"/>
            <a:chOff x="0" y="0"/>
            <a:chExt cx="4347633" cy="1376942"/>
          </a:xfrm>
        </p:grpSpPr>
        <p:grpSp>
          <p:nvGrpSpPr>
            <p:cNvPr name="Group 61" id="61"/>
            <p:cNvGrpSpPr/>
            <p:nvPr/>
          </p:nvGrpSpPr>
          <p:grpSpPr>
            <a:xfrm rot="0">
              <a:off x="0" y="255982"/>
              <a:ext cx="4045831" cy="864979"/>
              <a:chOff x="0" y="0"/>
              <a:chExt cx="1900885" cy="406400"/>
            </a:xfrm>
          </p:grpSpPr>
          <p:sp>
            <p:nvSpPr>
              <p:cNvPr name="Freeform 62" id="62"/>
              <p:cNvSpPr/>
              <p:nvPr/>
            </p:nvSpPr>
            <p:spPr>
              <a:xfrm flipH="false" flipV="false" rot="0">
                <a:off x="0" y="0"/>
                <a:ext cx="1900885" cy="406400"/>
              </a:xfrm>
              <a:custGeom>
                <a:avLst/>
                <a:gdLst/>
                <a:ahLst/>
                <a:cxnLst/>
                <a:rect r="r" b="b" t="t" l="l"/>
                <a:pathLst>
                  <a:path h="406400" w="1900885">
                    <a:moveTo>
                      <a:pt x="0" y="0"/>
                    </a:moveTo>
                    <a:lnTo>
                      <a:pt x="1697685" y="0"/>
                    </a:lnTo>
                    <a:lnTo>
                      <a:pt x="1900885" y="203200"/>
                    </a:lnTo>
                    <a:lnTo>
                      <a:pt x="1697685" y="406400"/>
                    </a:lnTo>
                    <a:lnTo>
                      <a:pt x="0" y="406400"/>
                    </a:lnTo>
                    <a:lnTo>
                      <a:pt x="203200" y="203200"/>
                    </a:lnTo>
                    <a:lnTo>
                      <a:pt x="0" y="0"/>
                    </a:lnTo>
                    <a:close/>
                  </a:path>
                </a:pathLst>
              </a:custGeom>
              <a:solidFill>
                <a:srgbClr val="DD3733"/>
              </a:solidFill>
            </p:spPr>
          </p:sp>
          <p:sp>
            <p:nvSpPr>
              <p:cNvPr name="TextBox 63" id="63"/>
              <p:cNvSpPr txBox="true"/>
              <p:nvPr/>
            </p:nvSpPr>
            <p:spPr>
              <a:xfrm>
                <a:off x="177800" y="-57150"/>
                <a:ext cx="1646885" cy="463550"/>
              </a:xfrm>
              <a:prstGeom prst="rect">
                <a:avLst/>
              </a:prstGeom>
            </p:spPr>
            <p:txBody>
              <a:bodyPr anchor="ctr" rtlCol="false" tIns="50800" lIns="50800" bIns="50800" rIns="50800"/>
              <a:lstStyle/>
              <a:p>
                <a:pPr algn="ctr">
                  <a:lnSpc>
                    <a:spcPts val="3499"/>
                  </a:lnSpc>
                </a:pPr>
              </a:p>
            </p:txBody>
          </p:sp>
        </p:grpSp>
        <p:sp>
          <p:nvSpPr>
            <p:cNvPr name="Freeform 64" id="64"/>
            <p:cNvSpPr/>
            <p:nvPr/>
          </p:nvSpPr>
          <p:spPr>
            <a:xfrm flipH="false" flipV="false" rot="5400000">
              <a:off x="3013434" y="42743"/>
              <a:ext cx="1376942" cy="1291457"/>
            </a:xfrm>
            <a:custGeom>
              <a:avLst/>
              <a:gdLst/>
              <a:ahLst/>
              <a:cxnLst/>
              <a:rect r="r" b="b" t="t" l="l"/>
              <a:pathLst>
                <a:path h="1291457" w="1376942">
                  <a:moveTo>
                    <a:pt x="0" y="0"/>
                  </a:moveTo>
                  <a:lnTo>
                    <a:pt x="1376942" y="0"/>
                  </a:lnTo>
                  <a:lnTo>
                    <a:pt x="1376942" y="1291457"/>
                  </a:lnTo>
                  <a:lnTo>
                    <a:pt x="0" y="12914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65" id="65"/>
          <p:cNvSpPr/>
          <p:nvPr/>
        </p:nvSpPr>
        <p:spPr>
          <a:xfrm flipH="false" flipV="false" rot="0">
            <a:off x="5166290" y="4316010"/>
            <a:ext cx="922794" cy="877808"/>
          </a:xfrm>
          <a:custGeom>
            <a:avLst/>
            <a:gdLst/>
            <a:ahLst/>
            <a:cxnLst/>
            <a:rect r="r" b="b" t="t" l="l"/>
            <a:pathLst>
              <a:path h="877808" w="922794">
                <a:moveTo>
                  <a:pt x="0" y="0"/>
                </a:moveTo>
                <a:lnTo>
                  <a:pt x="922795" y="0"/>
                </a:lnTo>
                <a:lnTo>
                  <a:pt x="922795" y="877808"/>
                </a:lnTo>
                <a:lnTo>
                  <a:pt x="0" y="87780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66" id="66"/>
          <p:cNvSpPr/>
          <p:nvPr/>
        </p:nvSpPr>
        <p:spPr>
          <a:xfrm flipH="false" flipV="false" rot="0">
            <a:off x="12244096" y="4298704"/>
            <a:ext cx="948654" cy="963100"/>
          </a:xfrm>
          <a:custGeom>
            <a:avLst/>
            <a:gdLst/>
            <a:ahLst/>
            <a:cxnLst/>
            <a:rect r="r" b="b" t="t" l="l"/>
            <a:pathLst>
              <a:path h="963100" w="948654">
                <a:moveTo>
                  <a:pt x="0" y="0"/>
                </a:moveTo>
                <a:lnTo>
                  <a:pt x="948653" y="0"/>
                </a:lnTo>
                <a:lnTo>
                  <a:pt x="948653" y="963100"/>
                </a:lnTo>
                <a:lnTo>
                  <a:pt x="0" y="96310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67" id="67"/>
          <p:cNvSpPr/>
          <p:nvPr/>
        </p:nvSpPr>
        <p:spPr>
          <a:xfrm flipH="false" flipV="false" rot="0">
            <a:off x="8631922" y="4282047"/>
            <a:ext cx="1071780" cy="928429"/>
          </a:xfrm>
          <a:custGeom>
            <a:avLst/>
            <a:gdLst/>
            <a:ahLst/>
            <a:cxnLst/>
            <a:rect r="r" b="b" t="t" l="l"/>
            <a:pathLst>
              <a:path h="928429" w="1071780">
                <a:moveTo>
                  <a:pt x="0" y="0"/>
                </a:moveTo>
                <a:lnTo>
                  <a:pt x="1071781" y="0"/>
                </a:lnTo>
                <a:lnTo>
                  <a:pt x="1071781" y="928429"/>
                </a:lnTo>
                <a:lnTo>
                  <a:pt x="0" y="92842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68" id="68"/>
          <p:cNvSpPr/>
          <p:nvPr/>
        </p:nvSpPr>
        <p:spPr>
          <a:xfrm flipH="false" flipV="false" rot="0">
            <a:off x="15723896" y="4318963"/>
            <a:ext cx="1107412" cy="874856"/>
          </a:xfrm>
          <a:custGeom>
            <a:avLst/>
            <a:gdLst/>
            <a:ahLst/>
            <a:cxnLst/>
            <a:rect r="r" b="b" t="t" l="l"/>
            <a:pathLst>
              <a:path h="874856" w="1107412">
                <a:moveTo>
                  <a:pt x="0" y="0"/>
                </a:moveTo>
                <a:lnTo>
                  <a:pt x="1107412" y="0"/>
                </a:lnTo>
                <a:lnTo>
                  <a:pt x="1107412" y="874855"/>
                </a:lnTo>
                <a:lnTo>
                  <a:pt x="0" y="874855"/>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69" id="69"/>
          <p:cNvSpPr txBox="true"/>
          <p:nvPr/>
        </p:nvSpPr>
        <p:spPr>
          <a:xfrm rot="0">
            <a:off x="4068763" y="6066390"/>
            <a:ext cx="3257550" cy="701675"/>
          </a:xfrm>
          <a:prstGeom prst="rect">
            <a:avLst/>
          </a:prstGeom>
        </p:spPr>
        <p:txBody>
          <a:bodyPr anchor="t" rtlCol="false" tIns="0" lIns="0" bIns="0" rIns="0">
            <a:spAutoFit/>
          </a:bodyPr>
          <a:lstStyle/>
          <a:p>
            <a:pPr algn="ctr">
              <a:lnSpc>
                <a:spcPts val="2799"/>
              </a:lnSpc>
            </a:pPr>
            <a:r>
              <a:rPr lang="en-US" sz="1999">
                <a:solidFill>
                  <a:srgbClr val="FFFFFF"/>
                </a:solidFill>
                <a:latin typeface="Public Sans"/>
                <a:ea typeface="Public Sans"/>
                <a:cs typeface="Public Sans"/>
                <a:sym typeface="Public Sans"/>
              </a:rPr>
              <a:t>Khám phá dữ liệu</a:t>
            </a:r>
          </a:p>
          <a:p>
            <a:pPr algn="ctr">
              <a:lnSpc>
                <a:spcPts val="2799"/>
              </a:lnSpc>
            </a:pPr>
          </a:p>
        </p:txBody>
      </p:sp>
      <p:sp>
        <p:nvSpPr>
          <p:cNvPr name="TextBox 70" id="70"/>
          <p:cNvSpPr txBox="true"/>
          <p:nvPr/>
        </p:nvSpPr>
        <p:spPr>
          <a:xfrm rot="0">
            <a:off x="531813" y="6066390"/>
            <a:ext cx="3254011" cy="349250"/>
          </a:xfrm>
          <a:prstGeom prst="rect">
            <a:avLst/>
          </a:prstGeom>
        </p:spPr>
        <p:txBody>
          <a:bodyPr anchor="t" rtlCol="false" tIns="0" lIns="0" bIns="0" rIns="0">
            <a:spAutoFit/>
          </a:bodyPr>
          <a:lstStyle/>
          <a:p>
            <a:pPr algn="ctr">
              <a:lnSpc>
                <a:spcPts val="2799"/>
              </a:lnSpc>
            </a:pPr>
            <a:r>
              <a:rPr lang="en-US" sz="1999">
                <a:solidFill>
                  <a:srgbClr val="FFFFFF"/>
                </a:solidFill>
                <a:latin typeface="Public Sans"/>
                <a:ea typeface="Public Sans"/>
                <a:cs typeface="Public Sans"/>
                <a:sym typeface="Public Sans"/>
              </a:rPr>
              <a:t>Thu thập dữ liệu</a:t>
            </a:r>
          </a:p>
        </p:txBody>
      </p:sp>
      <p:sp>
        <p:nvSpPr>
          <p:cNvPr name="TextBox 71" id="71"/>
          <p:cNvSpPr txBox="true"/>
          <p:nvPr/>
        </p:nvSpPr>
        <p:spPr>
          <a:xfrm rot="0">
            <a:off x="7612062" y="5995258"/>
            <a:ext cx="3257550" cy="349250"/>
          </a:xfrm>
          <a:prstGeom prst="rect">
            <a:avLst/>
          </a:prstGeom>
        </p:spPr>
        <p:txBody>
          <a:bodyPr anchor="t" rtlCol="false" tIns="0" lIns="0" bIns="0" rIns="0">
            <a:spAutoFit/>
          </a:bodyPr>
          <a:lstStyle/>
          <a:p>
            <a:pPr algn="ctr">
              <a:lnSpc>
                <a:spcPts val="2799"/>
              </a:lnSpc>
            </a:pPr>
            <a:r>
              <a:rPr lang="en-US" sz="1999">
                <a:solidFill>
                  <a:srgbClr val="FFFFFF"/>
                </a:solidFill>
                <a:latin typeface="Public Sans"/>
                <a:ea typeface="Public Sans"/>
                <a:cs typeface="Public Sans"/>
                <a:sym typeface="Public Sans"/>
              </a:rPr>
              <a:t>Phân tích dữ liệu</a:t>
            </a:r>
          </a:p>
        </p:txBody>
      </p:sp>
      <p:sp>
        <p:nvSpPr>
          <p:cNvPr name="TextBox 72" id="72"/>
          <p:cNvSpPr txBox="true"/>
          <p:nvPr/>
        </p:nvSpPr>
        <p:spPr>
          <a:xfrm rot="0">
            <a:off x="11158538" y="6029866"/>
            <a:ext cx="2952750" cy="349250"/>
          </a:xfrm>
          <a:prstGeom prst="rect">
            <a:avLst/>
          </a:prstGeom>
        </p:spPr>
        <p:txBody>
          <a:bodyPr anchor="t" rtlCol="false" tIns="0" lIns="0" bIns="0" rIns="0">
            <a:spAutoFit/>
          </a:bodyPr>
          <a:lstStyle/>
          <a:p>
            <a:pPr algn="ctr">
              <a:lnSpc>
                <a:spcPts val="2799"/>
              </a:lnSpc>
            </a:pPr>
            <a:r>
              <a:rPr lang="en-US" sz="1999">
                <a:solidFill>
                  <a:srgbClr val="FFFFFF"/>
                </a:solidFill>
                <a:latin typeface="Public Sans"/>
                <a:ea typeface="Public Sans"/>
                <a:cs typeface="Public Sans"/>
                <a:sym typeface="Public Sans"/>
              </a:rPr>
              <a:t> Trực quan Power BI</a:t>
            </a:r>
          </a:p>
        </p:txBody>
      </p:sp>
      <p:sp>
        <p:nvSpPr>
          <p:cNvPr name="TextBox 73" id="73"/>
          <p:cNvSpPr txBox="true"/>
          <p:nvPr/>
        </p:nvSpPr>
        <p:spPr>
          <a:xfrm rot="0">
            <a:off x="1400605" y="2341749"/>
            <a:ext cx="12782742"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74" id="74"/>
          <p:cNvSpPr txBox="true"/>
          <p:nvPr/>
        </p:nvSpPr>
        <p:spPr>
          <a:xfrm rot="0">
            <a:off x="15148906" y="5853653"/>
            <a:ext cx="2385639" cy="701675"/>
          </a:xfrm>
          <a:prstGeom prst="rect">
            <a:avLst/>
          </a:prstGeom>
        </p:spPr>
        <p:txBody>
          <a:bodyPr anchor="t" rtlCol="false" tIns="0" lIns="0" bIns="0" rIns="0">
            <a:spAutoFit/>
          </a:bodyPr>
          <a:lstStyle/>
          <a:p>
            <a:pPr algn="ctr">
              <a:lnSpc>
                <a:spcPts val="2799"/>
              </a:lnSpc>
            </a:pPr>
            <a:r>
              <a:rPr lang="en-US" sz="1999">
                <a:solidFill>
                  <a:srgbClr val="FFFFFF"/>
                </a:solidFill>
                <a:latin typeface="Public Sans"/>
                <a:ea typeface="Public Sans"/>
                <a:cs typeface="Public Sans"/>
                <a:sym typeface="Public Sans"/>
              </a:rPr>
              <a:t>Xây dựng mô hình phân tích</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4559762" y="2042225"/>
            <a:ext cx="9168475" cy="7607357"/>
          </a:xfrm>
          <a:custGeom>
            <a:avLst/>
            <a:gdLst/>
            <a:ahLst/>
            <a:cxnLst/>
            <a:rect r="r" b="b" t="t" l="l"/>
            <a:pathLst>
              <a:path h="7607357" w="9168475">
                <a:moveTo>
                  <a:pt x="0" y="0"/>
                </a:moveTo>
                <a:lnTo>
                  <a:pt x="9168476" y="0"/>
                </a:lnTo>
                <a:lnTo>
                  <a:pt x="9168476" y="7607357"/>
                </a:lnTo>
                <a:lnTo>
                  <a:pt x="0" y="7607357"/>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4405" y="1329625"/>
            <a:ext cx="9182538"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Mối liê</a:t>
            </a:r>
            <a:r>
              <a:rPr lang="en-US" b="true" sz="2499">
                <a:solidFill>
                  <a:srgbClr val="1D1A1B"/>
                </a:solidFill>
                <a:latin typeface="Public Sans Bold"/>
                <a:ea typeface="Public Sans Bold"/>
                <a:cs typeface="Public Sans Bold"/>
                <a:sym typeface="Public Sans Bold"/>
              </a:rPr>
              <a:t>n hệ giữa đánh giá của khách hàng và các yếu tố khác</a:t>
            </a:r>
          </a:p>
          <a:p>
            <a:pPr algn="ctr">
              <a:lnSpc>
                <a:spcPts val="3499"/>
              </a:lnSpc>
              <a:spcBef>
                <a:spcPct val="0"/>
              </a:spcBef>
            </a:pP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1142501" y="1386775"/>
            <a:ext cx="2270840" cy="655451"/>
          </a:xfrm>
          <a:custGeom>
            <a:avLst/>
            <a:gdLst/>
            <a:ahLst/>
            <a:cxnLst/>
            <a:rect r="r" b="b" t="t" l="l"/>
            <a:pathLst>
              <a:path h="655451" w="2270840">
                <a:moveTo>
                  <a:pt x="0" y="0"/>
                </a:moveTo>
                <a:lnTo>
                  <a:pt x="2270840" y="0"/>
                </a:lnTo>
                <a:lnTo>
                  <a:pt x="2270840" y="655450"/>
                </a:lnTo>
                <a:lnTo>
                  <a:pt x="0" y="655450"/>
                </a:lnTo>
                <a:lnTo>
                  <a:pt x="0" y="0"/>
                </a:lnTo>
                <a:close/>
              </a:path>
            </a:pathLst>
          </a:custGeom>
          <a:blipFill>
            <a:blip r:embed="rId3">
              <a:extLst>
                <a:ext uri="{96DAC541-7B7A-43D3-8B79-37D633B846F1}">
                  <asvg:svgBlip xmlns:asvg="http://schemas.microsoft.com/office/drawing/2016/SVG/main" r:embed="rId4"/>
                </a:ext>
              </a:extLst>
            </a:blip>
            <a:stretch>
              <a:fillRect l="0" t="-65112" r="-21421" b="0"/>
            </a:stretch>
          </a:blipFill>
        </p:spPr>
      </p:sp>
      <p:sp>
        <p:nvSpPr>
          <p:cNvPr name="Freeform 4" id="4"/>
          <p:cNvSpPr/>
          <p:nvPr/>
        </p:nvSpPr>
        <p:spPr>
          <a:xfrm flipH="false" flipV="false" rot="5400000">
            <a:off x="-1086039" y="5448229"/>
            <a:ext cx="2172079" cy="690405"/>
          </a:xfrm>
          <a:custGeom>
            <a:avLst/>
            <a:gdLst/>
            <a:ahLst/>
            <a:cxnLst/>
            <a:rect r="r" b="b" t="t" l="l"/>
            <a:pathLst>
              <a:path h="690405" w="2172079">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l="0" t="-23484" r="0" b="0"/>
            </a:stretch>
          </a:blipFill>
        </p:spPr>
      </p:sp>
      <p:sp>
        <p:nvSpPr>
          <p:cNvPr name="Freeform 5" id="5"/>
          <p:cNvSpPr/>
          <p:nvPr/>
        </p:nvSpPr>
        <p:spPr>
          <a:xfrm flipH="false" flipV="false" rot="0">
            <a:off x="12646769" y="943927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51323" y="-1369282"/>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800265" y="982706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219391">
            <a:off x="-1549400" y="8069992"/>
            <a:ext cx="3098800" cy="2738564"/>
          </a:xfrm>
          <a:custGeom>
            <a:avLst/>
            <a:gdLst/>
            <a:ahLst/>
            <a:cxnLst/>
            <a:rect r="r" b="b" t="t" l="l"/>
            <a:pathLst>
              <a:path h="2738564" w="3098800">
                <a:moveTo>
                  <a:pt x="0" y="0"/>
                </a:moveTo>
                <a:lnTo>
                  <a:pt x="3098800" y="0"/>
                </a:lnTo>
                <a:lnTo>
                  <a:pt x="3098800" y="2738565"/>
                </a:lnTo>
                <a:lnTo>
                  <a:pt x="0" y="27385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45170" y="1928561"/>
            <a:ext cx="15797659" cy="7800094"/>
          </a:xfrm>
          <a:custGeom>
            <a:avLst/>
            <a:gdLst/>
            <a:ahLst/>
            <a:cxnLst/>
            <a:rect r="r" b="b" t="t" l="l"/>
            <a:pathLst>
              <a:path h="7800094" w="15797659">
                <a:moveTo>
                  <a:pt x="0" y="0"/>
                </a:moveTo>
                <a:lnTo>
                  <a:pt x="15797660" y="0"/>
                </a:lnTo>
                <a:lnTo>
                  <a:pt x="15797660" y="7800095"/>
                </a:lnTo>
                <a:lnTo>
                  <a:pt x="0" y="7800095"/>
                </a:lnTo>
                <a:lnTo>
                  <a:pt x="0" y="0"/>
                </a:lnTo>
                <a:close/>
              </a:path>
            </a:pathLst>
          </a:custGeom>
          <a:blipFill>
            <a:blip r:embed="rId13"/>
            <a:stretch>
              <a:fillRect l="0" t="0" r="0" b="0"/>
            </a:stretch>
          </a:blipFill>
        </p:spPr>
      </p:sp>
      <p:sp>
        <p:nvSpPr>
          <p:cNvPr name="TextBox 10" id="10"/>
          <p:cNvSpPr txBox="true"/>
          <p:nvPr/>
        </p:nvSpPr>
        <p:spPr>
          <a:xfrm rot="0">
            <a:off x="554405" y="164312"/>
            <a:ext cx="11723517"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1" id="11"/>
          <p:cNvSpPr txBox="true"/>
          <p:nvPr/>
        </p:nvSpPr>
        <p:spPr>
          <a:xfrm rot="0">
            <a:off x="554405" y="872231"/>
            <a:ext cx="3690461"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4. Phân tích dữ liệu </a:t>
            </a:r>
          </a:p>
          <a:p>
            <a:pPr algn="ctr">
              <a:lnSpc>
                <a:spcPts val="3499"/>
              </a:lnSpc>
              <a:spcBef>
                <a:spcPct val="0"/>
              </a:spcBef>
            </a:pPr>
          </a:p>
        </p:txBody>
      </p:sp>
      <p:sp>
        <p:nvSpPr>
          <p:cNvPr name="TextBox 12" id="12"/>
          <p:cNvSpPr txBox="true"/>
          <p:nvPr/>
        </p:nvSpPr>
        <p:spPr>
          <a:xfrm rot="0">
            <a:off x="554405" y="1329625"/>
            <a:ext cx="9182538" cy="21844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Sự ả</a:t>
            </a:r>
            <a:r>
              <a:rPr lang="en-US" b="true" sz="2499">
                <a:solidFill>
                  <a:srgbClr val="1D1A1B"/>
                </a:solidFill>
                <a:latin typeface="Public Sans Bold"/>
                <a:ea typeface="Public Sans Bold"/>
                <a:cs typeface="Public Sans Bold"/>
                <a:sym typeface="Public Sans Bold"/>
              </a:rPr>
              <a:t>nh hưởng của thương hiệu đến điểm đánh giá</a:t>
            </a:r>
          </a:p>
          <a:p>
            <a:pPr algn="ctr">
              <a:lnSpc>
                <a:spcPts val="3499"/>
              </a:lnSpc>
              <a:spcBef>
                <a:spcPct val="0"/>
              </a:spcBef>
            </a:pPr>
          </a:p>
          <a:p>
            <a:pPr algn="ctr">
              <a:lnSpc>
                <a:spcPts val="3499"/>
              </a:lnSpc>
              <a:spcBef>
                <a:spcPct val="0"/>
              </a:spcBef>
            </a:pPr>
          </a:p>
          <a:p>
            <a:pPr algn="ctr">
              <a:lnSpc>
                <a:spcPts val="3499"/>
              </a:lnSpc>
              <a:spcBef>
                <a:spcPct val="0"/>
              </a:spcBef>
            </a:pPr>
          </a:p>
          <a:p>
            <a:pPr algn="ctr">
              <a:lnSpc>
                <a:spcPts val="3499"/>
              </a:lnSpc>
              <a:spcBef>
                <a:spcPct val="0"/>
              </a:spcBef>
            </a:pP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705406" y="5986634"/>
            <a:ext cx="13089173" cy="5171733"/>
            <a:chOff x="0" y="0"/>
            <a:chExt cx="677619" cy="267738"/>
          </a:xfrm>
        </p:grpSpPr>
        <p:sp>
          <p:nvSpPr>
            <p:cNvPr name="Freeform 4" id="4"/>
            <p:cNvSpPr/>
            <p:nvPr/>
          </p:nvSpPr>
          <p:spPr>
            <a:xfrm flipH="false" flipV="false" rot="0">
              <a:off x="0" y="0"/>
              <a:ext cx="677619" cy="267738"/>
            </a:xfrm>
            <a:custGeom>
              <a:avLst/>
              <a:gdLst/>
              <a:ahLst/>
              <a:cxnLst/>
              <a:rect r="r" b="b" t="t" l="l"/>
              <a:pathLst>
                <a:path h="267738" w="677619">
                  <a:moveTo>
                    <a:pt x="474419" y="0"/>
                  </a:moveTo>
                  <a:lnTo>
                    <a:pt x="0" y="0"/>
                  </a:lnTo>
                  <a:lnTo>
                    <a:pt x="203200" y="267738"/>
                  </a:lnTo>
                  <a:lnTo>
                    <a:pt x="677619" y="267738"/>
                  </a:lnTo>
                  <a:lnTo>
                    <a:pt x="474419" y="0"/>
                  </a:lnTo>
                  <a:close/>
                </a:path>
              </a:pathLst>
            </a:custGeom>
            <a:solidFill>
              <a:srgbClr val="A10D00"/>
            </a:solidFill>
          </p:spPr>
        </p:sp>
        <p:sp>
          <p:nvSpPr>
            <p:cNvPr name="TextBox 5" id="5"/>
            <p:cNvSpPr txBox="true"/>
            <p:nvPr/>
          </p:nvSpPr>
          <p:spPr>
            <a:xfrm>
              <a:off x="101600" y="-57150"/>
              <a:ext cx="474419" cy="324888"/>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7006949" y="-247628"/>
            <a:ext cx="13871531" cy="8439123"/>
            <a:chOff x="0" y="0"/>
            <a:chExt cx="473570" cy="288109"/>
          </a:xfrm>
        </p:grpSpPr>
        <p:sp>
          <p:nvSpPr>
            <p:cNvPr name="Freeform 7" id="7"/>
            <p:cNvSpPr/>
            <p:nvPr/>
          </p:nvSpPr>
          <p:spPr>
            <a:xfrm flipH="false" flipV="false" rot="0">
              <a:off x="0" y="0"/>
              <a:ext cx="473570" cy="288109"/>
            </a:xfrm>
            <a:custGeom>
              <a:avLst/>
              <a:gdLst/>
              <a:ahLst/>
              <a:cxnLst/>
              <a:rect r="r" b="b" t="t" l="l"/>
              <a:pathLst>
                <a:path h="288109" w="473570">
                  <a:moveTo>
                    <a:pt x="203200" y="0"/>
                  </a:moveTo>
                  <a:lnTo>
                    <a:pt x="473570" y="0"/>
                  </a:lnTo>
                  <a:lnTo>
                    <a:pt x="270370" y="288109"/>
                  </a:lnTo>
                  <a:lnTo>
                    <a:pt x="0" y="288109"/>
                  </a:lnTo>
                  <a:lnTo>
                    <a:pt x="203200" y="0"/>
                  </a:lnTo>
                  <a:close/>
                </a:path>
              </a:pathLst>
            </a:custGeom>
            <a:solidFill>
              <a:srgbClr val="B51F19"/>
            </a:solidFill>
          </p:spPr>
        </p:sp>
        <p:sp>
          <p:nvSpPr>
            <p:cNvPr name="TextBox 8" id="8"/>
            <p:cNvSpPr txBox="true"/>
            <p:nvPr/>
          </p:nvSpPr>
          <p:spPr>
            <a:xfrm>
              <a:off x="101600" y="-57150"/>
              <a:ext cx="270370" cy="345259"/>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751658" y="667555"/>
            <a:ext cx="7681894" cy="8338555"/>
          </a:xfrm>
          <a:custGeom>
            <a:avLst/>
            <a:gdLst/>
            <a:ahLst/>
            <a:cxnLst/>
            <a:rect r="r" b="b" t="t" l="l"/>
            <a:pathLst>
              <a:path h="8338555" w="7681894">
                <a:moveTo>
                  <a:pt x="0" y="0"/>
                </a:moveTo>
                <a:lnTo>
                  <a:pt x="7681894" y="0"/>
                </a:lnTo>
                <a:lnTo>
                  <a:pt x="7681894" y="8338555"/>
                </a:lnTo>
                <a:lnTo>
                  <a:pt x="0" y="83385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543103" y="1056532"/>
            <a:ext cx="7407684" cy="6422247"/>
            <a:chOff x="0" y="0"/>
            <a:chExt cx="727368" cy="630606"/>
          </a:xfrm>
        </p:grpSpPr>
        <p:sp>
          <p:nvSpPr>
            <p:cNvPr name="Freeform 11" id="11"/>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5"/>
              <a:stretch>
                <a:fillRect l="-10206" t="0" r="-10206" b="0"/>
              </a:stretch>
            </a:blipFill>
            <a:ln w="142875" cap="sq">
              <a:solidFill>
                <a:srgbClr val="FFFFFF"/>
              </a:solidFill>
              <a:prstDash val="solid"/>
              <a:miter/>
            </a:ln>
          </p:spPr>
        </p:sp>
      </p:grpSp>
      <p:sp>
        <p:nvSpPr>
          <p:cNvPr name="Freeform 12" id="12"/>
          <p:cNvSpPr/>
          <p:nvPr/>
        </p:nvSpPr>
        <p:spPr>
          <a:xfrm flipH="false" flipV="false" rot="-5400000">
            <a:off x="2486790" y="5191268"/>
            <a:ext cx="4650437" cy="5047964"/>
          </a:xfrm>
          <a:custGeom>
            <a:avLst/>
            <a:gdLst/>
            <a:ahLst/>
            <a:cxnLst/>
            <a:rect r="r" b="b" t="t" l="l"/>
            <a:pathLst>
              <a:path h="5047964" w="4650437">
                <a:moveTo>
                  <a:pt x="0" y="0"/>
                </a:moveTo>
                <a:lnTo>
                  <a:pt x="4650437" y="0"/>
                </a:lnTo>
                <a:lnTo>
                  <a:pt x="4650437" y="5047964"/>
                </a:lnTo>
                <a:lnTo>
                  <a:pt x="0" y="50479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2759436" y="5699258"/>
            <a:ext cx="4105146" cy="3559042"/>
            <a:chOff x="0" y="0"/>
            <a:chExt cx="727368" cy="630606"/>
          </a:xfrm>
        </p:grpSpPr>
        <p:sp>
          <p:nvSpPr>
            <p:cNvPr name="Freeform 14" id="14"/>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6"/>
              <a:stretch>
                <a:fillRect l="-12597" t="0" r="-12597" b="0"/>
              </a:stretch>
            </a:blipFill>
            <a:ln w="142875" cap="sq">
              <a:solidFill>
                <a:srgbClr val="FFFFFF"/>
              </a:solidFill>
              <a:prstDash val="solid"/>
              <a:miter/>
            </a:ln>
          </p:spPr>
        </p:sp>
      </p:grpSp>
      <p:sp>
        <p:nvSpPr>
          <p:cNvPr name="Freeform 15" id="15"/>
          <p:cNvSpPr/>
          <p:nvPr/>
        </p:nvSpPr>
        <p:spPr>
          <a:xfrm flipH="false" flipV="false" rot="0">
            <a:off x="9144000" y="3535730"/>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9144000" y="5257933"/>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9216518" y="3591703"/>
            <a:ext cx="421332" cy="42133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9216518" y="5313907"/>
            <a:ext cx="421332" cy="42133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23" id="23"/>
          <p:cNvGrpSpPr/>
          <p:nvPr/>
        </p:nvGrpSpPr>
        <p:grpSpPr>
          <a:xfrm rot="0">
            <a:off x="14564053" y="-1477201"/>
            <a:ext cx="5390494" cy="2982376"/>
            <a:chOff x="0" y="0"/>
            <a:chExt cx="7187325" cy="3976501"/>
          </a:xfrm>
        </p:grpSpPr>
        <p:grpSp>
          <p:nvGrpSpPr>
            <p:cNvPr name="Group 24" id="24"/>
            <p:cNvGrpSpPr/>
            <p:nvPr/>
          </p:nvGrpSpPr>
          <p:grpSpPr>
            <a:xfrm rot="-10800000">
              <a:off x="0" y="0"/>
              <a:ext cx="7187325" cy="3262226"/>
              <a:chOff x="0" y="0"/>
              <a:chExt cx="1239720" cy="562692"/>
            </a:xfrm>
          </p:grpSpPr>
          <p:sp>
            <p:nvSpPr>
              <p:cNvPr name="Freeform 25" id="25"/>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26" id="26"/>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27" id="27"/>
            <p:cNvGrpSpPr/>
            <p:nvPr/>
          </p:nvGrpSpPr>
          <p:grpSpPr>
            <a:xfrm rot="-10800000">
              <a:off x="2511062" y="2547952"/>
              <a:ext cx="3673400" cy="1428550"/>
              <a:chOff x="0" y="0"/>
              <a:chExt cx="1643297" cy="639062"/>
            </a:xfrm>
          </p:grpSpPr>
          <p:sp>
            <p:nvSpPr>
              <p:cNvPr name="Freeform 28" id="28"/>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29" id="29"/>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sp>
        <p:nvSpPr>
          <p:cNvPr name="Freeform 30" id="30"/>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9">
              <a:extLst>
                <a:ext uri="{96DAC541-7B7A-43D3-8B79-37D633B846F1}">
                  <asvg:svgBlip xmlns:asvg="http://schemas.microsoft.com/office/drawing/2016/SVG/main" r:embed="rId10"/>
                </a:ext>
              </a:extLst>
            </a:blip>
            <a:stretch>
              <a:fillRect l="0" t="-23484" r="0" b="0"/>
            </a:stretch>
          </a:blipFill>
        </p:spPr>
      </p:sp>
      <p:sp>
        <p:nvSpPr>
          <p:cNvPr name="Freeform 31" id="31"/>
          <p:cNvSpPr/>
          <p:nvPr/>
        </p:nvSpPr>
        <p:spPr>
          <a:xfrm flipH="false" flipV="false" rot="0">
            <a:off x="583821" y="9889984"/>
            <a:ext cx="1321559" cy="523662"/>
          </a:xfrm>
          <a:custGeom>
            <a:avLst/>
            <a:gdLst/>
            <a:ahLst/>
            <a:cxnLst/>
            <a:rect r="r" b="b" t="t" l="l"/>
            <a:pathLst>
              <a:path h="523662" w="1321559">
                <a:moveTo>
                  <a:pt x="0" y="0"/>
                </a:moveTo>
                <a:lnTo>
                  <a:pt x="1321558" y="0"/>
                </a:lnTo>
                <a:lnTo>
                  <a:pt x="1321558" y="523662"/>
                </a:lnTo>
                <a:lnTo>
                  <a:pt x="0" y="523662"/>
                </a:lnTo>
                <a:lnTo>
                  <a:pt x="0" y="0"/>
                </a:lnTo>
                <a:close/>
              </a:path>
            </a:pathLst>
          </a:custGeom>
          <a:blipFill>
            <a:blip r:embed="rId11">
              <a:extLst>
                <a:ext uri="{96DAC541-7B7A-43D3-8B79-37D633B846F1}">
                  <asvg:svgBlip xmlns:asvg="http://schemas.microsoft.com/office/drawing/2016/SVG/main" r:embed="rId12"/>
                </a:ext>
              </a:extLst>
            </a:blip>
            <a:stretch>
              <a:fillRect l="0" t="-20273" r="-21421" b="0"/>
            </a:stretch>
          </a:blipFill>
        </p:spPr>
      </p:sp>
      <p:sp>
        <p:nvSpPr>
          <p:cNvPr name="Freeform 32" id="32"/>
          <p:cNvSpPr/>
          <p:nvPr/>
        </p:nvSpPr>
        <p:spPr>
          <a:xfrm flipH="false" flipV="false" rot="0">
            <a:off x="2394167" y="32099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3" id="33"/>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4" id="34"/>
          <p:cNvSpPr/>
          <p:nvPr/>
        </p:nvSpPr>
        <p:spPr>
          <a:xfrm flipH="false" flipV="false" rot="0">
            <a:off x="9144000"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7">
              <a:extLst>
                <a:ext uri="{96DAC541-7B7A-43D3-8B79-37D633B846F1}">
                  <asvg:svgBlip xmlns:asvg="http://schemas.microsoft.com/office/drawing/2016/SVG/main" r:embed="rId18"/>
                </a:ext>
              </a:extLst>
            </a:blip>
            <a:stretch>
              <a:fillRect l="0" t="-561128" r="0" b="0"/>
            </a:stretch>
          </a:blipFill>
        </p:spPr>
      </p:sp>
      <p:sp>
        <p:nvSpPr>
          <p:cNvPr name="Freeform 35" id="35"/>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36" id="36"/>
          <p:cNvSpPr txBox="true"/>
          <p:nvPr/>
        </p:nvSpPr>
        <p:spPr>
          <a:xfrm rot="0">
            <a:off x="10067607" y="3604086"/>
            <a:ext cx="5465646" cy="13081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Mô hình phân loại Naive Bayes phân loại danh mục sản phẩm theo tên sản phẩm</a:t>
            </a:r>
          </a:p>
        </p:txBody>
      </p:sp>
      <p:sp>
        <p:nvSpPr>
          <p:cNvPr name="TextBox 37" id="37"/>
          <p:cNvSpPr txBox="true"/>
          <p:nvPr/>
        </p:nvSpPr>
        <p:spPr>
          <a:xfrm rot="0">
            <a:off x="10067607" y="5200783"/>
            <a:ext cx="5465646" cy="86995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Mô hình dự đoán số lượng sản phẩm sẽ bán được trên trang Tiki</a:t>
            </a:r>
          </a:p>
        </p:txBody>
      </p:sp>
      <p:sp>
        <p:nvSpPr>
          <p:cNvPr name="TextBox 38" id="38"/>
          <p:cNvSpPr txBox="true"/>
          <p:nvPr/>
        </p:nvSpPr>
        <p:spPr>
          <a:xfrm rot="0">
            <a:off x="8383767" y="2176829"/>
            <a:ext cx="6680723"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loại sản phẩm</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136650" y="4119981"/>
            <a:ext cx="7961130" cy="3867694"/>
          </a:xfrm>
          <a:custGeom>
            <a:avLst/>
            <a:gdLst/>
            <a:ahLst/>
            <a:cxnLst/>
            <a:rect r="r" b="b" t="t" l="l"/>
            <a:pathLst>
              <a:path h="3867694" w="7961130">
                <a:moveTo>
                  <a:pt x="0" y="0"/>
                </a:moveTo>
                <a:lnTo>
                  <a:pt x="7961130" y="0"/>
                </a:lnTo>
                <a:lnTo>
                  <a:pt x="7961130" y="3867694"/>
                </a:lnTo>
                <a:lnTo>
                  <a:pt x="0" y="3867694"/>
                </a:lnTo>
                <a:lnTo>
                  <a:pt x="0" y="0"/>
                </a:lnTo>
                <a:close/>
              </a:path>
            </a:pathLst>
          </a:custGeom>
          <a:blipFill>
            <a:blip r:embed="rId13"/>
            <a:stretch>
              <a:fillRect l="0" t="0" r="0" b="0"/>
            </a:stretch>
          </a:blipFill>
        </p:spPr>
      </p:sp>
      <p:sp>
        <p:nvSpPr>
          <p:cNvPr name="TextBox 21" id="21"/>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loại Naive Bayes phân loại danh mục sản phẩm theo tên sản phẩm</a:t>
            </a:r>
          </a:p>
        </p:txBody>
      </p:sp>
      <p:sp>
        <p:nvSpPr>
          <p:cNvPr name="TextBox 22" id="22"/>
          <p:cNvSpPr txBox="true"/>
          <p:nvPr/>
        </p:nvSpPr>
        <p:spPr>
          <a:xfrm rot="0">
            <a:off x="1244999" y="2660639"/>
            <a:ext cx="7403842" cy="974556"/>
          </a:xfrm>
          <a:prstGeom prst="rect">
            <a:avLst/>
          </a:prstGeom>
        </p:spPr>
        <p:txBody>
          <a:bodyPr anchor="t" rtlCol="false" tIns="0" lIns="0" bIns="0" rIns="0">
            <a:spAutoFit/>
          </a:bodyPr>
          <a:lstStyle/>
          <a:p>
            <a:pPr algn="just" marL="602889" indent="-301445" lvl="1">
              <a:lnSpc>
                <a:spcPts val="3909"/>
              </a:lnSpc>
              <a:spcBef>
                <a:spcPct val="0"/>
              </a:spcBef>
              <a:buAutoNum type="arabicPeriod" startAt="1"/>
            </a:pPr>
            <a:r>
              <a:rPr lang="en-US" sz="2792">
                <a:solidFill>
                  <a:srgbClr val="1D1A1B"/>
                </a:solidFill>
                <a:latin typeface="Public Sans"/>
                <a:ea typeface="Public Sans"/>
                <a:cs typeface="Public Sans"/>
                <a:sym typeface="Public Sans"/>
              </a:rPr>
              <a:t>Tiền xử lý và loại bỏ các stopword</a:t>
            </a:r>
          </a:p>
          <a:p>
            <a:pPr algn="just" marL="602889" indent="-301445" lvl="1">
              <a:lnSpc>
                <a:spcPts val="3909"/>
              </a:lnSpc>
              <a:spcBef>
                <a:spcPct val="0"/>
              </a:spcBef>
              <a:buAutoNum type="arabicPeriod" startAt="1"/>
            </a:pPr>
            <a:r>
              <a:rPr lang="en-US" sz="2792">
                <a:solidFill>
                  <a:srgbClr val="1D1A1B"/>
                </a:solidFill>
                <a:latin typeface="Public Sans"/>
                <a:ea typeface="Public Sans"/>
                <a:cs typeface="Public Sans"/>
                <a:sym typeface="Public Sans"/>
              </a:rPr>
              <a:t>Chia tập dữ liệu để huấn luyện và kiểm tra</a:t>
            </a:r>
          </a:p>
        </p:txBody>
      </p:sp>
      <p:sp>
        <p:nvSpPr>
          <p:cNvPr name="TextBox 23" id="23"/>
          <p:cNvSpPr txBox="true"/>
          <p:nvPr/>
        </p:nvSpPr>
        <p:spPr>
          <a:xfrm rot="0">
            <a:off x="1549400" y="1938321"/>
            <a:ext cx="4593987" cy="485152"/>
          </a:xfrm>
          <a:prstGeom prst="rect">
            <a:avLst/>
          </a:prstGeom>
        </p:spPr>
        <p:txBody>
          <a:bodyPr anchor="t" rtlCol="false" tIns="0" lIns="0" bIns="0" rIns="0">
            <a:spAutoFit/>
          </a:bodyPr>
          <a:lstStyle/>
          <a:p>
            <a:pPr algn="ctr">
              <a:lnSpc>
                <a:spcPts val="3909"/>
              </a:lnSpc>
              <a:spcBef>
                <a:spcPct val="0"/>
              </a:spcBef>
            </a:pPr>
            <a:r>
              <a:rPr lang="en-US" sz="2792">
                <a:solidFill>
                  <a:srgbClr val="1D1A1B"/>
                </a:solidFill>
                <a:latin typeface="Public Sans"/>
                <a:ea typeface="Public Sans"/>
                <a:cs typeface="Public Sans"/>
                <a:sym typeface="Public Sans"/>
              </a:rPr>
              <a:t>Các bước xây dựng mô hình:</a:t>
            </a:r>
          </a:p>
        </p:txBody>
      </p:sp>
      <p:sp>
        <p:nvSpPr>
          <p:cNvPr name="TextBox 24" id="24"/>
          <p:cNvSpPr txBox="true"/>
          <p:nvPr/>
        </p:nvSpPr>
        <p:spPr>
          <a:xfrm rot="0">
            <a:off x="9953072" y="4679950"/>
            <a:ext cx="4774525" cy="869950"/>
          </a:xfrm>
          <a:prstGeom prst="rect">
            <a:avLst/>
          </a:prstGeom>
        </p:spPr>
        <p:txBody>
          <a:bodyPr anchor="t" rtlCol="false" tIns="0" lIns="0" bIns="0" rIns="0">
            <a:spAutoFit/>
          </a:bodyPr>
          <a:lstStyle/>
          <a:p>
            <a:pPr algn="ctr">
              <a:lnSpc>
                <a:spcPts val="3499"/>
              </a:lnSpc>
              <a:spcBef>
                <a:spcPct val="0"/>
              </a:spcBef>
            </a:pPr>
            <a:r>
              <a:rPr lang="en-US" sz="2499" i="true">
                <a:solidFill>
                  <a:srgbClr val="1D1A1B"/>
                </a:solidFill>
                <a:latin typeface="Public Sans Italics"/>
                <a:ea typeface="Public Sans Italics"/>
                <a:cs typeface="Public Sans Italics"/>
                <a:sym typeface="Public Sans Italics"/>
              </a:rPr>
              <a:t>X = df_filtered['processed_name']</a:t>
            </a:r>
          </a:p>
          <a:p>
            <a:pPr algn="l">
              <a:lnSpc>
                <a:spcPts val="3499"/>
              </a:lnSpc>
              <a:spcBef>
                <a:spcPct val="0"/>
              </a:spcBef>
            </a:pPr>
            <a:r>
              <a:rPr lang="en-US" sz="2499" i="true">
                <a:solidFill>
                  <a:srgbClr val="1D1A1B"/>
                </a:solidFill>
                <a:latin typeface="Public Sans Italics"/>
                <a:ea typeface="Public Sans Italics"/>
                <a:cs typeface="Public Sans Italics"/>
                <a:sym typeface="Public Sans Italics"/>
              </a:rPr>
              <a:t>y = df_filtered['category_name']</a:t>
            </a:r>
          </a:p>
        </p:txBody>
      </p:sp>
      <p:sp>
        <p:nvSpPr>
          <p:cNvPr name="TextBox 25" id="25"/>
          <p:cNvSpPr txBox="true"/>
          <p:nvPr/>
        </p:nvSpPr>
        <p:spPr>
          <a:xfrm rot="0">
            <a:off x="9953072" y="6153025"/>
            <a:ext cx="6356233" cy="1308100"/>
          </a:xfrm>
          <a:prstGeom prst="rect">
            <a:avLst/>
          </a:prstGeom>
        </p:spPr>
        <p:txBody>
          <a:bodyPr anchor="t" rtlCol="false" tIns="0" lIns="0" bIns="0" rIns="0">
            <a:spAutoFit/>
          </a:bodyPr>
          <a:lstStyle/>
          <a:p>
            <a:pPr algn="l">
              <a:lnSpc>
                <a:spcPts val="3499"/>
              </a:lnSpc>
              <a:spcBef>
                <a:spcPct val="0"/>
              </a:spcBef>
            </a:pPr>
            <a:r>
              <a:rPr lang="en-US" sz="2499" i="true">
                <a:solidFill>
                  <a:srgbClr val="1D1A1B"/>
                </a:solidFill>
                <a:latin typeface="Public Sans Italics"/>
                <a:ea typeface="Public Sans Italics"/>
                <a:cs typeface="Public Sans Italics"/>
                <a:sym typeface="Public Sans Italics"/>
              </a:rPr>
              <a:t>X_train, X_test, y_train, y_test = train_test_split(X, y, test_size=0.2, random_state=42, stratify=y)</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9344819" y="1989068"/>
            <a:ext cx="7393781" cy="7691840"/>
          </a:xfrm>
          <a:custGeom>
            <a:avLst/>
            <a:gdLst/>
            <a:ahLst/>
            <a:cxnLst/>
            <a:rect r="r" b="b" t="t" l="l"/>
            <a:pathLst>
              <a:path h="7691840" w="7393781">
                <a:moveTo>
                  <a:pt x="0" y="0"/>
                </a:moveTo>
                <a:lnTo>
                  <a:pt x="7393781" y="0"/>
                </a:lnTo>
                <a:lnTo>
                  <a:pt x="7393781" y="7691840"/>
                </a:lnTo>
                <a:lnTo>
                  <a:pt x="0" y="7691840"/>
                </a:lnTo>
                <a:lnTo>
                  <a:pt x="0" y="0"/>
                </a:lnTo>
                <a:close/>
              </a:path>
            </a:pathLst>
          </a:custGeom>
          <a:blipFill>
            <a:blip r:embed="rId13"/>
            <a:stretch>
              <a:fillRect l="0" t="0" r="0" b="0"/>
            </a:stretch>
          </a:blipFill>
        </p:spPr>
      </p:sp>
      <p:sp>
        <p:nvSpPr>
          <p:cNvPr name="TextBox 21" id="21"/>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loại Naive Bayes phân loại danh mục sản phẩm theo tên sản phẩm</a:t>
            </a:r>
          </a:p>
        </p:txBody>
      </p:sp>
      <p:sp>
        <p:nvSpPr>
          <p:cNvPr name="TextBox 22" id="22"/>
          <p:cNvSpPr txBox="true"/>
          <p:nvPr/>
        </p:nvSpPr>
        <p:spPr>
          <a:xfrm rot="0">
            <a:off x="1244999" y="2660639"/>
            <a:ext cx="5409384" cy="974556"/>
          </a:xfrm>
          <a:prstGeom prst="rect">
            <a:avLst/>
          </a:prstGeom>
        </p:spPr>
        <p:txBody>
          <a:bodyPr anchor="t" rtlCol="false" tIns="0" lIns="0" bIns="0" rIns="0">
            <a:spAutoFit/>
          </a:bodyPr>
          <a:lstStyle/>
          <a:p>
            <a:pPr algn="just">
              <a:lnSpc>
                <a:spcPts val="3909"/>
              </a:lnSpc>
              <a:spcBef>
                <a:spcPct val="0"/>
              </a:spcBef>
            </a:pPr>
            <a:r>
              <a:rPr lang="en-US" sz="2792">
                <a:solidFill>
                  <a:srgbClr val="1D1A1B"/>
                </a:solidFill>
                <a:latin typeface="Public Sans"/>
                <a:ea typeface="Public Sans"/>
                <a:cs typeface="Public Sans"/>
                <a:sym typeface="Public Sans"/>
              </a:rPr>
              <a:t>3. </a:t>
            </a:r>
            <a:r>
              <a:rPr lang="en-US" sz="2792">
                <a:solidFill>
                  <a:srgbClr val="1D1A1B"/>
                </a:solidFill>
                <a:latin typeface="Public Sans"/>
                <a:ea typeface="Public Sans"/>
                <a:cs typeface="Public Sans"/>
                <a:sym typeface="Public Sans"/>
              </a:rPr>
              <a:t>Tạo vector TF-IDF</a:t>
            </a:r>
          </a:p>
          <a:p>
            <a:pPr algn="just">
              <a:lnSpc>
                <a:spcPts val="3909"/>
              </a:lnSpc>
              <a:spcBef>
                <a:spcPct val="0"/>
              </a:spcBef>
            </a:pPr>
            <a:r>
              <a:rPr lang="en-US" sz="2792">
                <a:solidFill>
                  <a:srgbClr val="1D1A1B"/>
                </a:solidFill>
                <a:latin typeface="Public Sans"/>
                <a:ea typeface="Public Sans"/>
                <a:cs typeface="Public Sans"/>
                <a:sym typeface="Public Sans"/>
              </a:rPr>
              <a:t>4. </a:t>
            </a:r>
            <a:r>
              <a:rPr lang="en-US" sz="2792">
                <a:solidFill>
                  <a:srgbClr val="1D1A1B"/>
                </a:solidFill>
                <a:latin typeface="Public Sans"/>
                <a:ea typeface="Public Sans"/>
                <a:cs typeface="Public Sans"/>
                <a:sym typeface="Public Sans"/>
              </a:rPr>
              <a:t>Xây dựng mô hình Naive Bayes</a:t>
            </a:r>
          </a:p>
        </p:txBody>
      </p:sp>
      <p:sp>
        <p:nvSpPr>
          <p:cNvPr name="TextBox 23" id="23"/>
          <p:cNvSpPr txBox="true"/>
          <p:nvPr/>
        </p:nvSpPr>
        <p:spPr>
          <a:xfrm rot="0">
            <a:off x="1549400" y="1938321"/>
            <a:ext cx="4593987" cy="485152"/>
          </a:xfrm>
          <a:prstGeom prst="rect">
            <a:avLst/>
          </a:prstGeom>
        </p:spPr>
        <p:txBody>
          <a:bodyPr anchor="t" rtlCol="false" tIns="0" lIns="0" bIns="0" rIns="0">
            <a:spAutoFit/>
          </a:bodyPr>
          <a:lstStyle/>
          <a:p>
            <a:pPr algn="ctr">
              <a:lnSpc>
                <a:spcPts val="3909"/>
              </a:lnSpc>
              <a:spcBef>
                <a:spcPct val="0"/>
              </a:spcBef>
            </a:pPr>
            <a:r>
              <a:rPr lang="en-US" sz="2792">
                <a:solidFill>
                  <a:srgbClr val="1D1A1B"/>
                </a:solidFill>
                <a:latin typeface="Public Sans"/>
                <a:ea typeface="Public Sans"/>
                <a:cs typeface="Public Sans"/>
                <a:sym typeface="Public Sans"/>
              </a:rPr>
              <a:t>Các bước xây dựng mô hình:</a:t>
            </a:r>
          </a:p>
        </p:txBody>
      </p:sp>
      <p:sp>
        <p:nvSpPr>
          <p:cNvPr name="TextBox 24" id="24"/>
          <p:cNvSpPr txBox="true"/>
          <p:nvPr/>
        </p:nvSpPr>
        <p:spPr>
          <a:xfrm rot="0">
            <a:off x="1136650" y="3901895"/>
            <a:ext cx="5398865" cy="2666642"/>
          </a:xfrm>
          <a:prstGeom prst="rect">
            <a:avLst/>
          </a:prstGeom>
        </p:spPr>
        <p:txBody>
          <a:bodyPr anchor="t" rtlCol="false" tIns="0" lIns="0" bIns="0" rIns="0">
            <a:spAutoFit/>
          </a:bodyPr>
          <a:lstStyle/>
          <a:p>
            <a:pPr algn="l">
              <a:lnSpc>
                <a:spcPts val="2119"/>
              </a:lnSpc>
              <a:spcBef>
                <a:spcPct val="0"/>
              </a:spcBef>
            </a:pPr>
            <a:r>
              <a:rPr lang="en-US" sz="1514" i="true">
                <a:solidFill>
                  <a:srgbClr val="1D1A1B"/>
                </a:solidFill>
                <a:latin typeface="Public Sans Italics"/>
                <a:ea typeface="Public Sans Italics"/>
                <a:cs typeface="Public Sans Italics"/>
                <a:sym typeface="Public Sans Italics"/>
              </a:rPr>
              <a:t>tfidf_vectorizer = TfidfVectorizer(</a:t>
            </a:r>
          </a:p>
          <a:p>
            <a:pPr algn="l">
              <a:lnSpc>
                <a:spcPts val="2119"/>
              </a:lnSpc>
              <a:spcBef>
                <a:spcPct val="0"/>
              </a:spcBef>
            </a:pPr>
            <a:r>
              <a:rPr lang="en-US" sz="1514" i="true">
                <a:solidFill>
                  <a:srgbClr val="1D1A1B"/>
                </a:solidFill>
                <a:latin typeface="Public Sans Italics"/>
                <a:ea typeface="Public Sans Italics"/>
                <a:cs typeface="Public Sans Italics"/>
                <a:sym typeface="Public Sans Italics"/>
              </a:rPr>
              <a:t>    max_features=10000,  # Giới hạn số lượng từ vựng</a:t>
            </a:r>
          </a:p>
          <a:p>
            <a:pPr algn="l">
              <a:lnSpc>
                <a:spcPts val="2119"/>
              </a:lnSpc>
              <a:spcBef>
                <a:spcPct val="0"/>
              </a:spcBef>
            </a:pPr>
            <a:r>
              <a:rPr lang="en-US" sz="1514" i="true">
                <a:solidFill>
                  <a:srgbClr val="1D1A1B"/>
                </a:solidFill>
                <a:latin typeface="Public Sans Italics"/>
                <a:ea typeface="Public Sans Italics"/>
                <a:cs typeface="Public Sans Italics"/>
                <a:sym typeface="Public Sans Italics"/>
              </a:rPr>
              <a:t>)</a:t>
            </a:r>
          </a:p>
          <a:p>
            <a:pPr algn="l">
              <a:lnSpc>
                <a:spcPts val="2119"/>
              </a:lnSpc>
              <a:spcBef>
                <a:spcPct val="0"/>
              </a:spcBef>
            </a:pPr>
            <a:r>
              <a:rPr lang="en-US" sz="1514" i="true">
                <a:solidFill>
                  <a:srgbClr val="1D1A1B"/>
                </a:solidFill>
                <a:latin typeface="Public Sans Italics"/>
                <a:ea typeface="Public Sans Italics"/>
                <a:cs typeface="Public Sans Italics"/>
                <a:sym typeface="Public Sans Italics"/>
              </a:rPr>
              <a:t># Huấn luyện TF-IDF vectorizer trên tập huấn luyện</a:t>
            </a:r>
          </a:p>
          <a:p>
            <a:pPr algn="l">
              <a:lnSpc>
                <a:spcPts val="2119"/>
              </a:lnSpc>
              <a:spcBef>
                <a:spcPct val="0"/>
              </a:spcBef>
            </a:pPr>
            <a:r>
              <a:rPr lang="en-US" sz="1514" i="true">
                <a:solidFill>
                  <a:srgbClr val="1D1A1B"/>
                </a:solidFill>
                <a:latin typeface="Public Sans Italics"/>
                <a:ea typeface="Public Sans Italics"/>
                <a:cs typeface="Public Sans Italics"/>
                <a:sym typeface="Public Sans Italics"/>
              </a:rPr>
              <a:t>tfidf_vectorizer.fit(X_train)</a:t>
            </a:r>
          </a:p>
          <a:p>
            <a:pPr algn="l">
              <a:lnSpc>
                <a:spcPts val="2119"/>
              </a:lnSpc>
              <a:spcBef>
                <a:spcPct val="0"/>
              </a:spcBef>
            </a:pPr>
            <a:r>
              <a:rPr lang="en-US" sz="1514" i="true">
                <a:solidFill>
                  <a:srgbClr val="1D1A1B"/>
                </a:solidFill>
                <a:latin typeface="Public Sans Italics"/>
                <a:ea typeface="Public Sans Italics"/>
                <a:cs typeface="Public Sans Italics"/>
                <a:sym typeface="Public Sans Italics"/>
              </a:rPr>
              <a:t>X_train_tfidf = tfidf_vectorizer.transform(X_train)</a:t>
            </a:r>
          </a:p>
          <a:p>
            <a:pPr algn="l">
              <a:lnSpc>
                <a:spcPts val="2119"/>
              </a:lnSpc>
              <a:spcBef>
                <a:spcPct val="0"/>
              </a:spcBef>
            </a:pPr>
            <a:r>
              <a:rPr lang="en-US" sz="1514" i="true">
                <a:solidFill>
                  <a:srgbClr val="1D1A1B"/>
                </a:solidFill>
                <a:latin typeface="Public Sans Italics"/>
                <a:ea typeface="Public Sans Italics"/>
                <a:cs typeface="Public Sans Italics"/>
                <a:sym typeface="Public Sans Italics"/>
              </a:rPr>
              <a:t>X_test_tfidf = tfidf_vectorizer.transform(X_test)</a:t>
            </a:r>
          </a:p>
          <a:p>
            <a:pPr algn="l">
              <a:lnSpc>
                <a:spcPts val="2119"/>
              </a:lnSpc>
              <a:spcBef>
                <a:spcPct val="0"/>
              </a:spcBef>
            </a:pPr>
            <a:r>
              <a:rPr lang="en-US" sz="1514" i="true">
                <a:solidFill>
                  <a:srgbClr val="1D1A1B"/>
                </a:solidFill>
                <a:latin typeface="Public Sans Italics"/>
                <a:ea typeface="Public Sans Italics"/>
                <a:cs typeface="Public Sans Italics"/>
                <a:sym typeface="Public Sans Italics"/>
              </a:rPr>
              <a:t># Chuyển đổi dữ liệu thành định dạng phù hợp cho Naiye Bayes</a:t>
            </a:r>
          </a:p>
          <a:p>
            <a:pPr algn="l">
              <a:lnSpc>
                <a:spcPts val="2119"/>
              </a:lnSpc>
              <a:spcBef>
                <a:spcPct val="0"/>
              </a:spcBef>
            </a:pPr>
            <a:r>
              <a:rPr lang="en-US" sz="1514" i="true">
                <a:solidFill>
                  <a:srgbClr val="1D1A1B"/>
                </a:solidFill>
                <a:latin typeface="Public Sans Italics"/>
                <a:ea typeface="Public Sans Italics"/>
                <a:cs typeface="Public Sans Italics"/>
                <a:sym typeface="Public Sans Italics"/>
              </a:rPr>
              <a:t>X_train = X_train_tfidf.toarray()</a:t>
            </a:r>
          </a:p>
          <a:p>
            <a:pPr algn="l">
              <a:lnSpc>
                <a:spcPts val="2119"/>
              </a:lnSpc>
              <a:spcBef>
                <a:spcPct val="0"/>
              </a:spcBef>
            </a:pPr>
            <a:r>
              <a:rPr lang="en-US" sz="1514" i="true">
                <a:solidFill>
                  <a:srgbClr val="1D1A1B"/>
                </a:solidFill>
                <a:latin typeface="Public Sans Italics"/>
                <a:ea typeface="Public Sans Italics"/>
                <a:cs typeface="Public Sans Italics"/>
                <a:sym typeface="Public Sans Italics"/>
              </a:rPr>
              <a:t>X_test = X_test_tfidf.toarray()</a:t>
            </a:r>
          </a:p>
        </p:txBody>
      </p:sp>
      <p:sp>
        <p:nvSpPr>
          <p:cNvPr name="TextBox 25" id="25"/>
          <p:cNvSpPr txBox="true"/>
          <p:nvPr/>
        </p:nvSpPr>
        <p:spPr>
          <a:xfrm rot="0">
            <a:off x="1081952" y="6735717"/>
            <a:ext cx="5735478" cy="3036434"/>
          </a:xfrm>
          <a:prstGeom prst="rect">
            <a:avLst/>
          </a:prstGeom>
        </p:spPr>
        <p:txBody>
          <a:bodyPr anchor="t" rtlCol="false" tIns="0" lIns="0" bIns="0" rIns="0">
            <a:spAutoFit/>
          </a:bodyPr>
          <a:lstStyle/>
          <a:p>
            <a:pPr algn="l">
              <a:lnSpc>
                <a:spcPts val="2212"/>
              </a:lnSpc>
              <a:spcBef>
                <a:spcPct val="0"/>
              </a:spcBef>
            </a:pPr>
            <a:r>
              <a:rPr lang="en-US" b="true" sz="1580" i="true">
                <a:solidFill>
                  <a:srgbClr val="1D1A1B"/>
                </a:solidFill>
                <a:latin typeface="Public Sans Bold Italics"/>
                <a:ea typeface="Public Sans Bold Italics"/>
                <a:cs typeface="Public Sans Bold Italics"/>
                <a:sym typeface="Public Sans Bold Italics"/>
              </a:rPr>
              <a:t># Tạo mô hình Naiye Bayes</a:t>
            </a:r>
          </a:p>
          <a:p>
            <a:pPr algn="l">
              <a:lnSpc>
                <a:spcPts val="2212"/>
              </a:lnSpc>
              <a:spcBef>
                <a:spcPct val="0"/>
              </a:spcBef>
            </a:pPr>
            <a:r>
              <a:rPr lang="en-US" b="true" sz="1580" i="true">
                <a:solidFill>
                  <a:srgbClr val="1D1A1B"/>
                </a:solidFill>
                <a:latin typeface="Public Sans Bold Italics"/>
                <a:ea typeface="Public Sans Bold Italics"/>
                <a:cs typeface="Public Sans Bold Italics"/>
                <a:sym typeface="Public Sans Bold Italics"/>
              </a:rPr>
              <a:t>model_naiye_bayes = MultinomialNB()</a:t>
            </a:r>
          </a:p>
          <a:p>
            <a:pPr algn="l">
              <a:lnSpc>
                <a:spcPts val="2212"/>
              </a:lnSpc>
              <a:spcBef>
                <a:spcPct val="0"/>
              </a:spcBef>
            </a:pPr>
          </a:p>
          <a:p>
            <a:pPr algn="l">
              <a:lnSpc>
                <a:spcPts val="2212"/>
              </a:lnSpc>
              <a:spcBef>
                <a:spcPct val="0"/>
              </a:spcBef>
            </a:pPr>
            <a:r>
              <a:rPr lang="en-US" b="true" sz="1580" i="true">
                <a:solidFill>
                  <a:srgbClr val="1D1A1B"/>
                </a:solidFill>
                <a:latin typeface="Public Sans Bold Italics"/>
                <a:ea typeface="Public Sans Bold Italics"/>
                <a:cs typeface="Public Sans Bold Italics"/>
                <a:sym typeface="Public Sans Bold Italics"/>
              </a:rPr>
              <a:t># Huấn luyện mô hình</a:t>
            </a:r>
          </a:p>
          <a:p>
            <a:pPr algn="l">
              <a:lnSpc>
                <a:spcPts val="2212"/>
              </a:lnSpc>
              <a:spcBef>
                <a:spcPct val="0"/>
              </a:spcBef>
            </a:pPr>
            <a:r>
              <a:rPr lang="en-US" b="true" sz="1580" i="true">
                <a:solidFill>
                  <a:srgbClr val="1D1A1B"/>
                </a:solidFill>
                <a:latin typeface="Public Sans Bold Italics"/>
                <a:ea typeface="Public Sans Bold Italics"/>
                <a:cs typeface="Public Sans Bold Italics"/>
                <a:sym typeface="Public Sans Bold Italics"/>
              </a:rPr>
              <a:t>model_naiye_bayes.fit(X_train_tfidf, y_train)</a:t>
            </a:r>
          </a:p>
          <a:p>
            <a:pPr algn="l">
              <a:lnSpc>
                <a:spcPts val="2212"/>
              </a:lnSpc>
              <a:spcBef>
                <a:spcPct val="0"/>
              </a:spcBef>
            </a:pPr>
          </a:p>
          <a:p>
            <a:pPr algn="l">
              <a:lnSpc>
                <a:spcPts val="2212"/>
              </a:lnSpc>
              <a:spcBef>
                <a:spcPct val="0"/>
              </a:spcBef>
            </a:pPr>
            <a:r>
              <a:rPr lang="en-US" b="true" sz="1580" i="true">
                <a:solidFill>
                  <a:srgbClr val="1D1A1B"/>
                </a:solidFill>
                <a:latin typeface="Public Sans Bold Italics"/>
                <a:ea typeface="Public Sans Bold Italics"/>
                <a:cs typeface="Public Sans Bold Italics"/>
                <a:sym typeface="Public Sans Bold Italics"/>
              </a:rPr>
              <a:t># Đánh giá mô hình</a:t>
            </a:r>
          </a:p>
          <a:p>
            <a:pPr algn="l">
              <a:lnSpc>
                <a:spcPts val="2212"/>
              </a:lnSpc>
              <a:spcBef>
                <a:spcPct val="0"/>
              </a:spcBef>
            </a:pPr>
            <a:r>
              <a:rPr lang="en-US" b="true" sz="1580" i="true">
                <a:solidFill>
                  <a:srgbClr val="1D1A1B"/>
                </a:solidFill>
                <a:latin typeface="Public Sans Bold Italics"/>
                <a:ea typeface="Public Sans Bold Italics"/>
                <a:cs typeface="Public Sans Bold Italics"/>
                <a:sym typeface="Public Sans Bold Italics"/>
              </a:rPr>
              <a:t>y_pred = model_naiye_bayes.predict(X_test_tfidf)</a:t>
            </a:r>
          </a:p>
          <a:p>
            <a:pPr algn="l">
              <a:lnSpc>
                <a:spcPts val="2212"/>
              </a:lnSpc>
              <a:spcBef>
                <a:spcPct val="0"/>
              </a:spcBef>
            </a:pPr>
            <a:r>
              <a:rPr lang="en-US" b="true" sz="1580" i="true">
                <a:solidFill>
                  <a:srgbClr val="1D1A1B"/>
                </a:solidFill>
                <a:latin typeface="Public Sans Bold Italics"/>
                <a:ea typeface="Public Sans Bold Italics"/>
                <a:cs typeface="Public Sans Bold Italics"/>
                <a:sym typeface="Public Sans Bold Italics"/>
              </a:rPr>
              <a:t>accuracy = accuracy_score(y_test, y_pred)</a:t>
            </a:r>
          </a:p>
          <a:p>
            <a:pPr algn="l">
              <a:lnSpc>
                <a:spcPts val="2212"/>
              </a:lnSpc>
              <a:spcBef>
                <a:spcPct val="0"/>
              </a:spcBef>
            </a:pPr>
            <a:r>
              <a:rPr lang="en-US" b="true" sz="1580" i="true">
                <a:solidFill>
                  <a:srgbClr val="1D1A1B"/>
                </a:solidFill>
                <a:latin typeface="Public Sans Bold Italics"/>
                <a:ea typeface="Public Sans Bold Italics"/>
                <a:cs typeface="Public Sans Bold Italics"/>
                <a:sym typeface="Public Sans Bold Italics"/>
              </a:rPr>
              <a:t>print(f"\nĐộ chính xác của mô hình phân loại: {accuracy:.4f}")</a:t>
            </a:r>
          </a:p>
          <a:p>
            <a:pPr algn="l">
              <a:lnSpc>
                <a:spcPts val="2212"/>
              </a:lnSpc>
              <a:spcBef>
                <a:spcPct val="0"/>
              </a:spcBef>
            </a:pPr>
            <a:r>
              <a:rPr lang="en-US" b="true" sz="1580" i="true">
                <a:solidFill>
                  <a:srgbClr val="1D1A1B"/>
                </a:solidFill>
                <a:latin typeface="Public Sans Bold Italics"/>
                <a:ea typeface="Public Sans Bold Italics"/>
                <a:cs typeface="Public Sans Bold Italics"/>
                <a:sym typeface="Public Sans Bold Italics"/>
              </a:rPr>
              <a:t>print(classification_report(y_test, y_pred))</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9144000" y="3462213"/>
            <a:ext cx="6976231" cy="6191405"/>
          </a:xfrm>
          <a:custGeom>
            <a:avLst/>
            <a:gdLst/>
            <a:ahLst/>
            <a:cxnLst/>
            <a:rect r="r" b="b" t="t" l="l"/>
            <a:pathLst>
              <a:path h="6191405" w="6976231">
                <a:moveTo>
                  <a:pt x="0" y="0"/>
                </a:moveTo>
                <a:lnTo>
                  <a:pt x="6976231" y="0"/>
                </a:lnTo>
                <a:lnTo>
                  <a:pt x="6976231" y="6191404"/>
                </a:lnTo>
                <a:lnTo>
                  <a:pt x="0" y="6191404"/>
                </a:lnTo>
                <a:lnTo>
                  <a:pt x="0" y="0"/>
                </a:lnTo>
                <a:close/>
              </a:path>
            </a:pathLst>
          </a:custGeom>
          <a:blipFill>
            <a:blip r:embed="rId13"/>
            <a:stretch>
              <a:fillRect l="0" t="0" r="0" b="0"/>
            </a:stretch>
          </a:blipFill>
        </p:spPr>
      </p:sp>
      <p:sp>
        <p:nvSpPr>
          <p:cNvPr name="TextBox 21" id="21"/>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dự đoán số lượng sản phẩm sẽ bán được trên trang Tiki</a:t>
            </a:r>
          </a:p>
        </p:txBody>
      </p:sp>
      <p:sp>
        <p:nvSpPr>
          <p:cNvPr name="TextBox 22" id="22"/>
          <p:cNvSpPr txBox="true"/>
          <p:nvPr/>
        </p:nvSpPr>
        <p:spPr>
          <a:xfrm rot="0">
            <a:off x="1136650" y="2843711"/>
            <a:ext cx="12626690" cy="485152"/>
          </a:xfrm>
          <a:prstGeom prst="rect">
            <a:avLst/>
          </a:prstGeom>
        </p:spPr>
        <p:txBody>
          <a:bodyPr anchor="t" rtlCol="false" tIns="0" lIns="0" bIns="0" rIns="0">
            <a:spAutoFit/>
          </a:bodyPr>
          <a:lstStyle/>
          <a:p>
            <a:pPr algn="just" marL="602889" indent="-301445" lvl="1">
              <a:lnSpc>
                <a:spcPts val="3909"/>
              </a:lnSpc>
              <a:spcBef>
                <a:spcPct val="0"/>
              </a:spcBef>
              <a:buAutoNum type="arabicPeriod" startAt="1"/>
            </a:pPr>
            <a:r>
              <a:rPr lang="en-US" sz="2792">
                <a:solidFill>
                  <a:srgbClr val="1D1A1B"/>
                </a:solidFill>
                <a:latin typeface="Public Sans"/>
                <a:ea typeface="Public Sans"/>
                <a:cs typeface="Public Sans"/>
                <a:sym typeface="Public Sans"/>
              </a:rPr>
              <a:t>Chọn các đặc trưng quan trọng và xét tính tương quan giữa các đặc trưng</a:t>
            </a:r>
          </a:p>
        </p:txBody>
      </p:sp>
      <p:sp>
        <p:nvSpPr>
          <p:cNvPr name="TextBox 23" id="23"/>
          <p:cNvSpPr txBox="true"/>
          <p:nvPr/>
        </p:nvSpPr>
        <p:spPr>
          <a:xfrm rot="0">
            <a:off x="1136650" y="2276286"/>
            <a:ext cx="4593987" cy="485152"/>
          </a:xfrm>
          <a:prstGeom prst="rect">
            <a:avLst/>
          </a:prstGeom>
        </p:spPr>
        <p:txBody>
          <a:bodyPr anchor="t" rtlCol="false" tIns="0" lIns="0" bIns="0" rIns="0">
            <a:spAutoFit/>
          </a:bodyPr>
          <a:lstStyle/>
          <a:p>
            <a:pPr algn="ctr">
              <a:lnSpc>
                <a:spcPts val="3909"/>
              </a:lnSpc>
              <a:spcBef>
                <a:spcPct val="0"/>
              </a:spcBef>
            </a:pPr>
            <a:r>
              <a:rPr lang="en-US" sz="2792">
                <a:solidFill>
                  <a:srgbClr val="1D1A1B"/>
                </a:solidFill>
                <a:latin typeface="Public Sans"/>
                <a:ea typeface="Public Sans"/>
                <a:cs typeface="Public Sans"/>
                <a:sym typeface="Public Sans"/>
              </a:rPr>
              <a:t>Các bước xây dựng mô hình:</a:t>
            </a:r>
          </a:p>
        </p:txBody>
      </p:sp>
      <p:sp>
        <p:nvSpPr>
          <p:cNvPr name="TextBox 24" id="24"/>
          <p:cNvSpPr txBox="true"/>
          <p:nvPr/>
        </p:nvSpPr>
        <p:spPr>
          <a:xfrm rot="0">
            <a:off x="1244600" y="3533679"/>
            <a:ext cx="7161143" cy="3937000"/>
          </a:xfrm>
          <a:prstGeom prst="rect">
            <a:avLst/>
          </a:prstGeom>
        </p:spPr>
        <p:txBody>
          <a:bodyPr anchor="t" rtlCol="false" tIns="0" lIns="0" bIns="0" rIns="0">
            <a:spAutoFit/>
          </a:bodyPr>
          <a:lstStyle/>
          <a:p>
            <a:pPr algn="l">
              <a:lnSpc>
                <a:spcPts val="3499"/>
              </a:lnSpc>
              <a:spcBef>
                <a:spcPct val="0"/>
              </a:spcBef>
            </a:pPr>
            <a:r>
              <a:rPr lang="en-US" sz="2499">
                <a:solidFill>
                  <a:srgbClr val="1D1A1B"/>
                </a:solidFill>
                <a:latin typeface="Public Sans"/>
                <a:ea typeface="Public Sans"/>
                <a:cs typeface="Public Sans"/>
                <a:sym typeface="Public Sans"/>
              </a:rPr>
              <a:t>Các đặc trưng có độ tương quan với nhau lớn =&gt; Dùng Random Forest để tránh đa cộng tuyến</a:t>
            </a:r>
          </a:p>
          <a:p>
            <a:pPr algn="l">
              <a:lnSpc>
                <a:spcPts val="3499"/>
              </a:lnSpc>
              <a:spcBef>
                <a:spcPct val="0"/>
              </a:spcBef>
            </a:pPr>
            <a:r>
              <a:rPr lang="en-US" sz="2499">
                <a:solidFill>
                  <a:srgbClr val="1D1A1B"/>
                </a:solidFill>
                <a:latin typeface="Public Sans"/>
                <a:ea typeface="Public Sans"/>
                <a:cs typeface="Public Sans"/>
                <a:sym typeface="Public Sans"/>
              </a:rPr>
              <a:t>Chúng xây dựng nhiều cây quyết định và mỗi cây tại mỗi nút chỉ chọn một đặc trưng tốt nhất, điều này giúp chúng tự nhiên "lọc" các đặc trưng dư thừa.</a:t>
            </a:r>
          </a:p>
          <a:p>
            <a:pPr algn="l">
              <a:lnSpc>
                <a:spcPts val="3499"/>
              </a:lnSpc>
              <a:spcBef>
                <a:spcPct val="0"/>
              </a:spcBef>
            </a:pPr>
            <a:r>
              <a:rPr lang="en-US" sz="2499">
                <a:solidFill>
                  <a:srgbClr val="1D1A1B"/>
                </a:solidFill>
                <a:latin typeface="Public Sans"/>
                <a:ea typeface="Public Sans"/>
                <a:cs typeface="Public Sans"/>
                <a:sym typeface="Public Sans"/>
              </a:rPr>
              <a:t>Một số ít lại không tương quan với nhau cao =&gt; Random Forest có thể học các mối quan hệ phi tuyến.</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7681751" y="2203712"/>
            <a:ext cx="10037977" cy="2810634"/>
          </a:xfrm>
          <a:custGeom>
            <a:avLst/>
            <a:gdLst/>
            <a:ahLst/>
            <a:cxnLst/>
            <a:rect r="r" b="b" t="t" l="l"/>
            <a:pathLst>
              <a:path h="2810634" w="10037977">
                <a:moveTo>
                  <a:pt x="0" y="0"/>
                </a:moveTo>
                <a:lnTo>
                  <a:pt x="10037977" y="0"/>
                </a:lnTo>
                <a:lnTo>
                  <a:pt x="10037977" y="2810634"/>
                </a:lnTo>
                <a:lnTo>
                  <a:pt x="0" y="2810634"/>
                </a:lnTo>
                <a:lnTo>
                  <a:pt x="0" y="0"/>
                </a:lnTo>
                <a:close/>
              </a:path>
            </a:pathLst>
          </a:custGeom>
          <a:blipFill>
            <a:blip r:embed="rId13"/>
            <a:stretch>
              <a:fillRect l="0" t="0" r="0" b="0"/>
            </a:stretch>
          </a:blipFill>
        </p:spPr>
      </p:sp>
      <p:sp>
        <p:nvSpPr>
          <p:cNvPr name="Freeform 21" id="21"/>
          <p:cNvSpPr/>
          <p:nvPr/>
        </p:nvSpPr>
        <p:spPr>
          <a:xfrm flipH="false" flipV="false" rot="0">
            <a:off x="2998211" y="5500121"/>
            <a:ext cx="11301259" cy="3347998"/>
          </a:xfrm>
          <a:custGeom>
            <a:avLst/>
            <a:gdLst/>
            <a:ahLst/>
            <a:cxnLst/>
            <a:rect r="r" b="b" t="t" l="l"/>
            <a:pathLst>
              <a:path h="3347998" w="11301259">
                <a:moveTo>
                  <a:pt x="0" y="0"/>
                </a:moveTo>
                <a:lnTo>
                  <a:pt x="11301259" y="0"/>
                </a:lnTo>
                <a:lnTo>
                  <a:pt x="11301259" y="3347998"/>
                </a:lnTo>
                <a:lnTo>
                  <a:pt x="0" y="3347998"/>
                </a:lnTo>
                <a:lnTo>
                  <a:pt x="0" y="0"/>
                </a:lnTo>
                <a:close/>
              </a:path>
            </a:pathLst>
          </a:custGeom>
          <a:blipFill>
            <a:blip r:embed="rId14"/>
            <a:stretch>
              <a:fillRect l="0" t="0" r="0" b="0"/>
            </a:stretch>
          </a:blipFill>
        </p:spPr>
      </p:sp>
      <p:sp>
        <p:nvSpPr>
          <p:cNvPr name="TextBox 22" id="22"/>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dự đoán số lượng sản phẩm sẽ bán được trên trang Tiki</a:t>
            </a:r>
          </a:p>
        </p:txBody>
      </p:sp>
      <p:sp>
        <p:nvSpPr>
          <p:cNvPr name="TextBox 23" id="23"/>
          <p:cNvSpPr txBox="true"/>
          <p:nvPr/>
        </p:nvSpPr>
        <p:spPr>
          <a:xfrm rot="0">
            <a:off x="1136650" y="2843711"/>
            <a:ext cx="5716426" cy="1463961"/>
          </a:xfrm>
          <a:prstGeom prst="rect">
            <a:avLst/>
          </a:prstGeom>
        </p:spPr>
        <p:txBody>
          <a:bodyPr anchor="t" rtlCol="false" tIns="0" lIns="0" bIns="0" rIns="0">
            <a:spAutoFit/>
          </a:bodyPr>
          <a:lstStyle/>
          <a:p>
            <a:pPr algn="just">
              <a:lnSpc>
                <a:spcPts val="3909"/>
              </a:lnSpc>
            </a:pPr>
            <a:r>
              <a:rPr lang="en-US" sz="2792">
                <a:solidFill>
                  <a:srgbClr val="1D1A1B"/>
                </a:solidFill>
                <a:latin typeface="Public Sans"/>
                <a:ea typeface="Public Sans"/>
                <a:cs typeface="Public Sans"/>
                <a:sym typeface="Public Sans"/>
              </a:rPr>
              <a:t>2. Tạo ma trận và chuẩn hóa dữ liệu</a:t>
            </a:r>
          </a:p>
          <a:p>
            <a:pPr algn="just">
              <a:lnSpc>
                <a:spcPts val="3909"/>
              </a:lnSpc>
            </a:pPr>
            <a:r>
              <a:rPr lang="en-US" sz="2792">
                <a:solidFill>
                  <a:srgbClr val="1D1A1B"/>
                </a:solidFill>
                <a:latin typeface="Public Sans"/>
                <a:ea typeface="Public Sans"/>
                <a:cs typeface="Public Sans"/>
                <a:sym typeface="Public Sans"/>
              </a:rPr>
              <a:t>3. Tạo mô hình Random Forest</a:t>
            </a:r>
          </a:p>
          <a:p>
            <a:pPr algn="just">
              <a:lnSpc>
                <a:spcPts val="3909"/>
              </a:lnSpc>
              <a:spcBef>
                <a:spcPct val="0"/>
              </a:spcBef>
            </a:pPr>
            <a:r>
              <a:rPr lang="en-US" sz="2792">
                <a:solidFill>
                  <a:srgbClr val="1D1A1B"/>
                </a:solidFill>
                <a:latin typeface="Public Sans"/>
                <a:ea typeface="Public Sans"/>
                <a:cs typeface="Public Sans"/>
                <a:sym typeface="Public Sans"/>
              </a:rPr>
              <a:t>4. Huấn luyện và dự đoán</a:t>
            </a:r>
          </a:p>
        </p:txBody>
      </p:sp>
      <p:sp>
        <p:nvSpPr>
          <p:cNvPr name="TextBox 24" id="24"/>
          <p:cNvSpPr txBox="true"/>
          <p:nvPr/>
        </p:nvSpPr>
        <p:spPr>
          <a:xfrm rot="0">
            <a:off x="1136650" y="2276286"/>
            <a:ext cx="4593987" cy="485152"/>
          </a:xfrm>
          <a:prstGeom prst="rect">
            <a:avLst/>
          </a:prstGeom>
        </p:spPr>
        <p:txBody>
          <a:bodyPr anchor="t" rtlCol="false" tIns="0" lIns="0" bIns="0" rIns="0">
            <a:spAutoFit/>
          </a:bodyPr>
          <a:lstStyle/>
          <a:p>
            <a:pPr algn="ctr">
              <a:lnSpc>
                <a:spcPts val="3909"/>
              </a:lnSpc>
              <a:spcBef>
                <a:spcPct val="0"/>
              </a:spcBef>
            </a:pPr>
            <a:r>
              <a:rPr lang="en-US" sz="2792">
                <a:solidFill>
                  <a:srgbClr val="1D1A1B"/>
                </a:solidFill>
                <a:latin typeface="Public Sans"/>
                <a:ea typeface="Public Sans"/>
                <a:cs typeface="Public Sans"/>
                <a:sym typeface="Public Sans"/>
              </a:rPr>
              <a:t>Các bước xây dựng mô hình:</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3008910" y="2342961"/>
            <a:ext cx="12270180" cy="7132042"/>
          </a:xfrm>
          <a:custGeom>
            <a:avLst/>
            <a:gdLst/>
            <a:ahLst/>
            <a:cxnLst/>
            <a:rect r="r" b="b" t="t" l="l"/>
            <a:pathLst>
              <a:path h="7132042" w="12270180">
                <a:moveTo>
                  <a:pt x="0" y="0"/>
                </a:moveTo>
                <a:lnTo>
                  <a:pt x="12270180" y="0"/>
                </a:lnTo>
                <a:lnTo>
                  <a:pt x="12270180" y="7132041"/>
                </a:lnTo>
                <a:lnTo>
                  <a:pt x="0" y="7132041"/>
                </a:lnTo>
                <a:lnTo>
                  <a:pt x="0" y="0"/>
                </a:lnTo>
                <a:close/>
              </a:path>
            </a:pathLst>
          </a:custGeom>
          <a:blipFill>
            <a:blip r:embed="rId13"/>
            <a:stretch>
              <a:fillRect l="0" t="0" r="0" b="0"/>
            </a:stretch>
          </a:blipFill>
        </p:spPr>
      </p:sp>
      <p:sp>
        <p:nvSpPr>
          <p:cNvPr name="TextBox 21" id="21"/>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dự đoán số lượng sản phẩm sẽ bán được trên trang Tiki</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2109358" y="2845914"/>
            <a:ext cx="14069285" cy="5522194"/>
          </a:xfrm>
          <a:custGeom>
            <a:avLst/>
            <a:gdLst/>
            <a:ahLst/>
            <a:cxnLst/>
            <a:rect r="r" b="b" t="t" l="l"/>
            <a:pathLst>
              <a:path h="5522194" w="14069285">
                <a:moveTo>
                  <a:pt x="0" y="0"/>
                </a:moveTo>
                <a:lnTo>
                  <a:pt x="14069284" y="0"/>
                </a:lnTo>
                <a:lnTo>
                  <a:pt x="14069284" y="5522195"/>
                </a:lnTo>
                <a:lnTo>
                  <a:pt x="0" y="5522195"/>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Áp dụng mô hình vào Streamlit</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2144789" y="1717482"/>
            <a:ext cx="14593811" cy="7059756"/>
          </a:xfrm>
          <a:custGeom>
            <a:avLst/>
            <a:gdLst/>
            <a:ahLst/>
            <a:cxnLst/>
            <a:rect r="r" b="b" t="t" l="l"/>
            <a:pathLst>
              <a:path h="7059756" w="14593811">
                <a:moveTo>
                  <a:pt x="0" y="0"/>
                </a:moveTo>
                <a:lnTo>
                  <a:pt x="14593811" y="0"/>
                </a:lnTo>
                <a:lnTo>
                  <a:pt x="14593811" y="7059756"/>
                </a:lnTo>
                <a:lnTo>
                  <a:pt x="0" y="7059756"/>
                </a:lnTo>
                <a:lnTo>
                  <a:pt x="0" y="0"/>
                </a:lnTo>
                <a:close/>
              </a:path>
            </a:pathLst>
          </a:custGeom>
          <a:blipFill>
            <a:blip r:embed="rId13"/>
            <a:stretch>
              <a:fillRect l="0" t="0" r="0" b="0"/>
            </a:stretch>
          </a:blipFill>
        </p:spPr>
      </p:sp>
      <p:sp>
        <p:nvSpPr>
          <p:cNvPr name="TextBox 21" id="21"/>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Áp dụng mô hình vào Streamlit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3">
              <a:extLst>
                <a:ext uri="{96DAC541-7B7A-43D3-8B79-37D633B846F1}">
                  <asvg:svgBlip xmlns:asvg="http://schemas.microsoft.com/office/drawing/2016/SVG/main" r:embed="rId4"/>
                </a:ext>
              </a:extLst>
            </a:blip>
            <a:stretch>
              <a:fillRect l="0" t="-483256" r="0" b="0"/>
            </a:stretch>
          </a:blipFill>
        </p:spPr>
      </p:sp>
      <p:sp>
        <p:nvSpPr>
          <p:cNvPr name="Freeform 4" id="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071560" y="10170587"/>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grpSp>
        <p:nvGrpSpPr>
          <p:cNvPr name="Group 6" id="6"/>
          <p:cNvGrpSpPr/>
          <p:nvPr/>
        </p:nvGrpSpPr>
        <p:grpSpPr>
          <a:xfrm rot="-10800000">
            <a:off x="13962050" y="-1511325"/>
            <a:ext cx="5151463" cy="2368575"/>
            <a:chOff x="0" y="0"/>
            <a:chExt cx="1223810" cy="562692"/>
          </a:xfrm>
        </p:grpSpPr>
        <p:sp>
          <p:nvSpPr>
            <p:cNvPr name="Freeform 7" id="7"/>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A10D00"/>
            </a:solidFill>
          </p:spPr>
        </p:sp>
        <p:sp>
          <p:nvSpPr>
            <p:cNvPr name="TextBox 8" id="8"/>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028700" y="-773671"/>
            <a:ext cx="16014700" cy="1198000"/>
            <a:chOff x="0" y="0"/>
            <a:chExt cx="8542899" cy="639062"/>
          </a:xfrm>
        </p:grpSpPr>
        <p:sp>
          <p:nvSpPr>
            <p:cNvPr name="Freeform 10" id="10"/>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7259300" y="-477220"/>
            <a:ext cx="1106195" cy="901549"/>
          </a:xfrm>
          <a:custGeom>
            <a:avLst/>
            <a:gdLst/>
            <a:ahLst/>
            <a:cxnLst/>
            <a:rect r="r" b="b" t="t" l="l"/>
            <a:pathLst>
              <a:path h="901549" w="1106195">
                <a:moveTo>
                  <a:pt x="0" y="0"/>
                </a:moveTo>
                <a:lnTo>
                  <a:pt x="1106195" y="0"/>
                </a:lnTo>
                <a:lnTo>
                  <a:pt x="1106195" y="901549"/>
                </a:lnTo>
                <a:lnTo>
                  <a:pt x="0" y="9015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2650337" y="2843143"/>
            <a:ext cx="12987326" cy="6591068"/>
          </a:xfrm>
          <a:custGeom>
            <a:avLst/>
            <a:gdLst/>
            <a:ahLst/>
            <a:cxnLst/>
            <a:rect r="r" b="b" t="t" l="l"/>
            <a:pathLst>
              <a:path h="6591068" w="12987326">
                <a:moveTo>
                  <a:pt x="0" y="0"/>
                </a:moveTo>
                <a:lnTo>
                  <a:pt x="12987326" y="0"/>
                </a:lnTo>
                <a:lnTo>
                  <a:pt x="12987326" y="6591068"/>
                </a:lnTo>
                <a:lnTo>
                  <a:pt x="0" y="6591068"/>
                </a:lnTo>
                <a:lnTo>
                  <a:pt x="0" y="0"/>
                </a:lnTo>
                <a:close/>
              </a:path>
            </a:pathLst>
          </a:custGeom>
          <a:blipFill>
            <a:blip r:embed="rId13"/>
            <a:stretch>
              <a:fillRect l="0" t="0" r="0" b="0"/>
            </a:stretch>
          </a:blipFill>
        </p:spPr>
      </p:sp>
      <p:sp>
        <p:nvSpPr>
          <p:cNvPr name="TextBox 15" id="15"/>
          <p:cNvSpPr txBox="true"/>
          <p:nvPr/>
        </p:nvSpPr>
        <p:spPr>
          <a:xfrm rot="0">
            <a:off x="866210" y="630167"/>
            <a:ext cx="12782742"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6" id="16"/>
          <p:cNvSpPr txBox="true"/>
          <p:nvPr/>
        </p:nvSpPr>
        <p:spPr>
          <a:xfrm rot="0">
            <a:off x="1028700" y="1465193"/>
            <a:ext cx="3462814"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1. Thu thập dữ liệu</a:t>
            </a:r>
          </a:p>
        </p:txBody>
      </p:sp>
      <p:sp>
        <p:nvSpPr>
          <p:cNvPr name="TextBox 17" id="17"/>
          <p:cNvSpPr txBox="true"/>
          <p:nvPr/>
        </p:nvSpPr>
        <p:spPr>
          <a:xfrm rot="0">
            <a:off x="1028700" y="2125593"/>
            <a:ext cx="6614756" cy="43180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Nhóm sẽ lấy nguồn từ việc cào trên trang Tiki</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4705406" y="5986634"/>
            <a:ext cx="13089173" cy="5171733"/>
            <a:chOff x="0" y="0"/>
            <a:chExt cx="677619" cy="267738"/>
          </a:xfrm>
        </p:grpSpPr>
        <p:sp>
          <p:nvSpPr>
            <p:cNvPr name="Freeform 4" id="4"/>
            <p:cNvSpPr/>
            <p:nvPr/>
          </p:nvSpPr>
          <p:spPr>
            <a:xfrm flipH="false" flipV="false" rot="0">
              <a:off x="0" y="0"/>
              <a:ext cx="677619" cy="267738"/>
            </a:xfrm>
            <a:custGeom>
              <a:avLst/>
              <a:gdLst/>
              <a:ahLst/>
              <a:cxnLst/>
              <a:rect r="r" b="b" t="t" l="l"/>
              <a:pathLst>
                <a:path h="267738" w="677619">
                  <a:moveTo>
                    <a:pt x="474419" y="0"/>
                  </a:moveTo>
                  <a:lnTo>
                    <a:pt x="0" y="0"/>
                  </a:lnTo>
                  <a:lnTo>
                    <a:pt x="203200" y="267738"/>
                  </a:lnTo>
                  <a:lnTo>
                    <a:pt x="677619" y="267738"/>
                  </a:lnTo>
                  <a:lnTo>
                    <a:pt x="474419" y="0"/>
                  </a:lnTo>
                  <a:close/>
                </a:path>
              </a:pathLst>
            </a:custGeom>
            <a:solidFill>
              <a:srgbClr val="A10D00"/>
            </a:solidFill>
          </p:spPr>
        </p:sp>
        <p:sp>
          <p:nvSpPr>
            <p:cNvPr name="TextBox 5" id="5"/>
            <p:cNvSpPr txBox="true"/>
            <p:nvPr/>
          </p:nvSpPr>
          <p:spPr>
            <a:xfrm>
              <a:off x="101600" y="-57150"/>
              <a:ext cx="474419" cy="324888"/>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7006949" y="-247628"/>
            <a:ext cx="13871531" cy="8439123"/>
            <a:chOff x="0" y="0"/>
            <a:chExt cx="473570" cy="288109"/>
          </a:xfrm>
        </p:grpSpPr>
        <p:sp>
          <p:nvSpPr>
            <p:cNvPr name="Freeform 7" id="7"/>
            <p:cNvSpPr/>
            <p:nvPr/>
          </p:nvSpPr>
          <p:spPr>
            <a:xfrm flipH="false" flipV="false" rot="0">
              <a:off x="0" y="0"/>
              <a:ext cx="473570" cy="288109"/>
            </a:xfrm>
            <a:custGeom>
              <a:avLst/>
              <a:gdLst/>
              <a:ahLst/>
              <a:cxnLst/>
              <a:rect r="r" b="b" t="t" l="l"/>
              <a:pathLst>
                <a:path h="288109" w="473570">
                  <a:moveTo>
                    <a:pt x="203200" y="0"/>
                  </a:moveTo>
                  <a:lnTo>
                    <a:pt x="473570" y="0"/>
                  </a:lnTo>
                  <a:lnTo>
                    <a:pt x="270370" y="288109"/>
                  </a:lnTo>
                  <a:lnTo>
                    <a:pt x="0" y="288109"/>
                  </a:lnTo>
                  <a:lnTo>
                    <a:pt x="203200" y="0"/>
                  </a:lnTo>
                  <a:close/>
                </a:path>
              </a:pathLst>
            </a:custGeom>
            <a:solidFill>
              <a:srgbClr val="B51F19"/>
            </a:solidFill>
          </p:spPr>
        </p:sp>
        <p:sp>
          <p:nvSpPr>
            <p:cNvPr name="TextBox 8" id="8"/>
            <p:cNvSpPr txBox="true"/>
            <p:nvPr/>
          </p:nvSpPr>
          <p:spPr>
            <a:xfrm>
              <a:off x="101600" y="-57150"/>
              <a:ext cx="270370" cy="345259"/>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5400000">
            <a:off x="-751658" y="667555"/>
            <a:ext cx="7681894" cy="8338555"/>
          </a:xfrm>
          <a:custGeom>
            <a:avLst/>
            <a:gdLst/>
            <a:ahLst/>
            <a:cxnLst/>
            <a:rect r="r" b="b" t="t" l="l"/>
            <a:pathLst>
              <a:path h="8338555" w="7681894">
                <a:moveTo>
                  <a:pt x="0" y="0"/>
                </a:moveTo>
                <a:lnTo>
                  <a:pt x="7681894" y="0"/>
                </a:lnTo>
                <a:lnTo>
                  <a:pt x="7681894" y="8338555"/>
                </a:lnTo>
                <a:lnTo>
                  <a:pt x="0" y="83385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543103" y="1056532"/>
            <a:ext cx="7407684" cy="6422247"/>
            <a:chOff x="0" y="0"/>
            <a:chExt cx="727368" cy="630606"/>
          </a:xfrm>
        </p:grpSpPr>
        <p:sp>
          <p:nvSpPr>
            <p:cNvPr name="Freeform 11" id="11"/>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5"/>
              <a:stretch>
                <a:fillRect l="-573" t="0" r="-573" b="0"/>
              </a:stretch>
            </a:blipFill>
            <a:ln w="142875" cap="sq">
              <a:solidFill>
                <a:srgbClr val="FFFFFF"/>
              </a:solidFill>
              <a:prstDash val="solid"/>
              <a:miter/>
            </a:ln>
          </p:spPr>
        </p:sp>
      </p:grpSp>
      <p:sp>
        <p:nvSpPr>
          <p:cNvPr name="Freeform 12" id="12"/>
          <p:cNvSpPr/>
          <p:nvPr/>
        </p:nvSpPr>
        <p:spPr>
          <a:xfrm flipH="false" flipV="false" rot="-5400000">
            <a:off x="2486790" y="5191268"/>
            <a:ext cx="4650437" cy="5047964"/>
          </a:xfrm>
          <a:custGeom>
            <a:avLst/>
            <a:gdLst/>
            <a:ahLst/>
            <a:cxnLst/>
            <a:rect r="r" b="b" t="t" l="l"/>
            <a:pathLst>
              <a:path h="5047964" w="4650437">
                <a:moveTo>
                  <a:pt x="0" y="0"/>
                </a:moveTo>
                <a:lnTo>
                  <a:pt x="4650437" y="0"/>
                </a:lnTo>
                <a:lnTo>
                  <a:pt x="4650437" y="5047964"/>
                </a:lnTo>
                <a:lnTo>
                  <a:pt x="0" y="50479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2759436" y="5699258"/>
            <a:ext cx="4105146" cy="3559042"/>
            <a:chOff x="0" y="0"/>
            <a:chExt cx="727368" cy="630606"/>
          </a:xfrm>
        </p:grpSpPr>
        <p:sp>
          <p:nvSpPr>
            <p:cNvPr name="Freeform 14" id="14"/>
            <p:cNvSpPr/>
            <p:nvPr/>
          </p:nvSpPr>
          <p:spPr>
            <a:xfrm flipH="false" flipV="false" rot="0">
              <a:off x="0" y="0"/>
              <a:ext cx="727368" cy="630606"/>
            </a:xfrm>
            <a:custGeom>
              <a:avLst/>
              <a:gdLst/>
              <a:ahLst/>
              <a:cxnLst/>
              <a:rect r="r" b="b" t="t" l="l"/>
              <a:pathLst>
                <a:path h="630606" w="727368">
                  <a:moveTo>
                    <a:pt x="727368" y="315303"/>
                  </a:moveTo>
                  <a:lnTo>
                    <a:pt x="524168" y="630606"/>
                  </a:lnTo>
                  <a:lnTo>
                    <a:pt x="203200" y="630606"/>
                  </a:lnTo>
                  <a:lnTo>
                    <a:pt x="0" y="315303"/>
                  </a:lnTo>
                  <a:lnTo>
                    <a:pt x="203200" y="0"/>
                  </a:lnTo>
                  <a:lnTo>
                    <a:pt x="524168" y="0"/>
                  </a:lnTo>
                  <a:lnTo>
                    <a:pt x="727368" y="315303"/>
                  </a:lnTo>
                  <a:close/>
                </a:path>
              </a:pathLst>
            </a:custGeom>
            <a:blipFill>
              <a:blip r:embed="rId6"/>
              <a:stretch>
                <a:fillRect l="-9549" t="0" r="-9549" b="0"/>
              </a:stretch>
            </a:blipFill>
            <a:ln w="142875" cap="sq">
              <a:solidFill>
                <a:srgbClr val="FFFFFF"/>
              </a:solidFill>
              <a:prstDash val="solid"/>
              <a:miter/>
            </a:ln>
          </p:spPr>
        </p:sp>
      </p:grpSp>
      <p:sp>
        <p:nvSpPr>
          <p:cNvPr name="Freeform 15" id="15"/>
          <p:cNvSpPr/>
          <p:nvPr/>
        </p:nvSpPr>
        <p:spPr>
          <a:xfrm flipH="false" flipV="false" rot="0">
            <a:off x="9144000" y="3753946"/>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9144000" y="5291534"/>
            <a:ext cx="566367" cy="566367"/>
          </a:xfrm>
          <a:custGeom>
            <a:avLst/>
            <a:gdLst/>
            <a:ahLst/>
            <a:cxnLst/>
            <a:rect r="r" b="b" t="t" l="l"/>
            <a:pathLst>
              <a:path h="566367" w="566367">
                <a:moveTo>
                  <a:pt x="0" y="0"/>
                </a:moveTo>
                <a:lnTo>
                  <a:pt x="566367" y="0"/>
                </a:lnTo>
                <a:lnTo>
                  <a:pt x="566367" y="566367"/>
                </a:lnTo>
                <a:lnTo>
                  <a:pt x="0" y="5663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0">
            <a:off x="9216518" y="3809919"/>
            <a:ext cx="421332" cy="42133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9216518" y="5347508"/>
            <a:ext cx="421332" cy="42133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1F19"/>
            </a:solidFill>
            <a:ln w="47625" cap="sq">
              <a:solidFill>
                <a:srgbClr val="FFFFFF"/>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499"/>
                </a:lnSpc>
              </a:pPr>
            </a:p>
          </p:txBody>
        </p:sp>
      </p:grpSp>
      <p:grpSp>
        <p:nvGrpSpPr>
          <p:cNvPr name="Group 23" id="23"/>
          <p:cNvGrpSpPr/>
          <p:nvPr/>
        </p:nvGrpSpPr>
        <p:grpSpPr>
          <a:xfrm rot="0">
            <a:off x="14564053" y="-1477201"/>
            <a:ext cx="5390494" cy="2982376"/>
            <a:chOff x="0" y="0"/>
            <a:chExt cx="7187325" cy="3976501"/>
          </a:xfrm>
        </p:grpSpPr>
        <p:grpSp>
          <p:nvGrpSpPr>
            <p:cNvPr name="Group 24" id="24"/>
            <p:cNvGrpSpPr/>
            <p:nvPr/>
          </p:nvGrpSpPr>
          <p:grpSpPr>
            <a:xfrm rot="-10800000">
              <a:off x="0" y="0"/>
              <a:ext cx="7187325" cy="3262226"/>
              <a:chOff x="0" y="0"/>
              <a:chExt cx="1239720" cy="562692"/>
            </a:xfrm>
          </p:grpSpPr>
          <p:sp>
            <p:nvSpPr>
              <p:cNvPr name="Freeform 25" id="25"/>
              <p:cNvSpPr/>
              <p:nvPr/>
            </p:nvSpPr>
            <p:spPr>
              <a:xfrm flipH="false" flipV="false" rot="0">
                <a:off x="0" y="0"/>
                <a:ext cx="1239720" cy="562692"/>
              </a:xfrm>
              <a:custGeom>
                <a:avLst/>
                <a:gdLst/>
                <a:ahLst/>
                <a:cxnLst/>
                <a:rect r="r" b="b" t="t" l="l"/>
                <a:pathLst>
                  <a:path h="562692" w="1239720">
                    <a:moveTo>
                      <a:pt x="1239720" y="281346"/>
                    </a:moveTo>
                    <a:lnTo>
                      <a:pt x="1036520" y="562692"/>
                    </a:lnTo>
                    <a:lnTo>
                      <a:pt x="203200" y="562692"/>
                    </a:lnTo>
                    <a:lnTo>
                      <a:pt x="0" y="281346"/>
                    </a:lnTo>
                    <a:lnTo>
                      <a:pt x="203200" y="0"/>
                    </a:lnTo>
                    <a:lnTo>
                      <a:pt x="1036520" y="0"/>
                    </a:lnTo>
                    <a:lnTo>
                      <a:pt x="1239720" y="281346"/>
                    </a:lnTo>
                    <a:close/>
                  </a:path>
                </a:pathLst>
              </a:custGeom>
              <a:solidFill>
                <a:srgbClr val="A10D00"/>
              </a:solidFill>
            </p:spPr>
          </p:sp>
          <p:sp>
            <p:nvSpPr>
              <p:cNvPr name="TextBox 26" id="26"/>
              <p:cNvSpPr txBox="true"/>
              <p:nvPr/>
            </p:nvSpPr>
            <p:spPr>
              <a:xfrm>
                <a:off x="114300" y="-57150"/>
                <a:ext cx="1011120" cy="619842"/>
              </a:xfrm>
              <a:prstGeom prst="rect">
                <a:avLst/>
              </a:prstGeom>
            </p:spPr>
            <p:txBody>
              <a:bodyPr anchor="ctr" rtlCol="false" tIns="50800" lIns="50800" bIns="50800" rIns="50800"/>
              <a:lstStyle/>
              <a:p>
                <a:pPr algn="ctr">
                  <a:lnSpc>
                    <a:spcPts val="3499"/>
                  </a:lnSpc>
                </a:pPr>
              </a:p>
            </p:txBody>
          </p:sp>
        </p:grpSp>
        <p:grpSp>
          <p:nvGrpSpPr>
            <p:cNvPr name="Group 27" id="27"/>
            <p:cNvGrpSpPr/>
            <p:nvPr/>
          </p:nvGrpSpPr>
          <p:grpSpPr>
            <a:xfrm rot="-10800000">
              <a:off x="2511062" y="2547952"/>
              <a:ext cx="3673400" cy="1428550"/>
              <a:chOff x="0" y="0"/>
              <a:chExt cx="1643297" cy="639062"/>
            </a:xfrm>
          </p:grpSpPr>
          <p:sp>
            <p:nvSpPr>
              <p:cNvPr name="Freeform 28" id="28"/>
              <p:cNvSpPr/>
              <p:nvPr/>
            </p:nvSpPr>
            <p:spPr>
              <a:xfrm flipH="false" flipV="false" rot="0">
                <a:off x="0" y="0"/>
                <a:ext cx="1643297" cy="639062"/>
              </a:xfrm>
              <a:custGeom>
                <a:avLst/>
                <a:gdLst/>
                <a:ahLst/>
                <a:cxnLst/>
                <a:rect r="r" b="b" t="t" l="l"/>
                <a:pathLst>
                  <a:path h="639062" w="1643297">
                    <a:moveTo>
                      <a:pt x="1643297" y="319531"/>
                    </a:moveTo>
                    <a:lnTo>
                      <a:pt x="1440097" y="639062"/>
                    </a:lnTo>
                    <a:lnTo>
                      <a:pt x="203200" y="639062"/>
                    </a:lnTo>
                    <a:lnTo>
                      <a:pt x="0" y="319531"/>
                    </a:lnTo>
                    <a:lnTo>
                      <a:pt x="203200" y="0"/>
                    </a:lnTo>
                    <a:lnTo>
                      <a:pt x="1440097" y="0"/>
                    </a:lnTo>
                    <a:lnTo>
                      <a:pt x="1643297" y="319531"/>
                    </a:lnTo>
                    <a:close/>
                  </a:path>
                </a:pathLst>
              </a:custGeom>
              <a:solidFill>
                <a:srgbClr val="B51F19"/>
              </a:solidFill>
              <a:ln w="57150" cap="sq">
                <a:solidFill>
                  <a:srgbClr val="FFFFFF"/>
                </a:solidFill>
                <a:prstDash val="solid"/>
                <a:miter/>
              </a:ln>
            </p:spPr>
          </p:sp>
          <p:sp>
            <p:nvSpPr>
              <p:cNvPr name="TextBox 29" id="29"/>
              <p:cNvSpPr txBox="true"/>
              <p:nvPr/>
            </p:nvSpPr>
            <p:spPr>
              <a:xfrm>
                <a:off x="114300" y="-57150"/>
                <a:ext cx="1414697" cy="696212"/>
              </a:xfrm>
              <a:prstGeom prst="rect">
                <a:avLst/>
              </a:prstGeom>
            </p:spPr>
            <p:txBody>
              <a:bodyPr anchor="ctr" rtlCol="false" tIns="50800" lIns="50800" bIns="50800" rIns="50800"/>
              <a:lstStyle/>
              <a:p>
                <a:pPr algn="ctr">
                  <a:lnSpc>
                    <a:spcPts val="3499"/>
                  </a:lnSpc>
                </a:pPr>
              </a:p>
            </p:txBody>
          </p:sp>
        </p:grpSp>
      </p:grpSp>
      <p:sp>
        <p:nvSpPr>
          <p:cNvPr name="Freeform 30" id="30"/>
          <p:cNvSpPr/>
          <p:nvPr/>
        </p:nvSpPr>
        <p:spPr>
          <a:xfrm flipH="false" flipV="false" rot="5400000">
            <a:off x="17201961" y="7533472"/>
            <a:ext cx="2172079" cy="690405"/>
          </a:xfrm>
          <a:custGeom>
            <a:avLst/>
            <a:gdLst/>
            <a:ahLst/>
            <a:cxnLst/>
            <a:rect r="r" b="b" t="t" l="l"/>
            <a:pathLst>
              <a:path h="690405" w="2172079">
                <a:moveTo>
                  <a:pt x="0" y="0"/>
                </a:moveTo>
                <a:lnTo>
                  <a:pt x="2172078" y="0"/>
                </a:lnTo>
                <a:lnTo>
                  <a:pt x="2172078" y="690405"/>
                </a:lnTo>
                <a:lnTo>
                  <a:pt x="0" y="690405"/>
                </a:lnTo>
                <a:lnTo>
                  <a:pt x="0" y="0"/>
                </a:lnTo>
                <a:close/>
              </a:path>
            </a:pathLst>
          </a:custGeom>
          <a:blipFill>
            <a:blip r:embed="rId9">
              <a:extLst>
                <a:ext uri="{96DAC541-7B7A-43D3-8B79-37D633B846F1}">
                  <asvg:svgBlip xmlns:asvg="http://schemas.microsoft.com/office/drawing/2016/SVG/main" r:embed="rId10"/>
                </a:ext>
              </a:extLst>
            </a:blip>
            <a:stretch>
              <a:fillRect l="0" t="-23484" r="0" b="0"/>
            </a:stretch>
          </a:blipFill>
        </p:spPr>
      </p:sp>
      <p:sp>
        <p:nvSpPr>
          <p:cNvPr name="Freeform 31" id="31"/>
          <p:cNvSpPr/>
          <p:nvPr/>
        </p:nvSpPr>
        <p:spPr>
          <a:xfrm flipH="false" flipV="false" rot="0">
            <a:off x="583821" y="9889984"/>
            <a:ext cx="1321559" cy="523662"/>
          </a:xfrm>
          <a:custGeom>
            <a:avLst/>
            <a:gdLst/>
            <a:ahLst/>
            <a:cxnLst/>
            <a:rect r="r" b="b" t="t" l="l"/>
            <a:pathLst>
              <a:path h="523662" w="1321559">
                <a:moveTo>
                  <a:pt x="0" y="0"/>
                </a:moveTo>
                <a:lnTo>
                  <a:pt x="1321558" y="0"/>
                </a:lnTo>
                <a:lnTo>
                  <a:pt x="1321558" y="523662"/>
                </a:lnTo>
                <a:lnTo>
                  <a:pt x="0" y="523662"/>
                </a:lnTo>
                <a:lnTo>
                  <a:pt x="0" y="0"/>
                </a:lnTo>
                <a:close/>
              </a:path>
            </a:pathLst>
          </a:custGeom>
          <a:blipFill>
            <a:blip r:embed="rId11">
              <a:extLst>
                <a:ext uri="{96DAC541-7B7A-43D3-8B79-37D633B846F1}">
                  <asvg:svgBlip xmlns:asvg="http://schemas.microsoft.com/office/drawing/2016/SVG/main" r:embed="rId12"/>
                </a:ext>
              </a:extLst>
            </a:blip>
            <a:stretch>
              <a:fillRect l="0" t="-20273" r="-21421" b="0"/>
            </a:stretch>
          </a:blipFill>
        </p:spPr>
      </p:sp>
      <p:sp>
        <p:nvSpPr>
          <p:cNvPr name="Freeform 32" id="32"/>
          <p:cNvSpPr/>
          <p:nvPr/>
        </p:nvSpPr>
        <p:spPr>
          <a:xfrm flipH="false" flipV="false" rot="0">
            <a:off x="2394167" y="320995"/>
            <a:ext cx="1533144" cy="289381"/>
          </a:xfrm>
          <a:custGeom>
            <a:avLst/>
            <a:gdLst/>
            <a:ahLst/>
            <a:cxnLst/>
            <a:rect r="r" b="b" t="t" l="l"/>
            <a:pathLst>
              <a:path h="289381" w="1533144">
                <a:moveTo>
                  <a:pt x="0" y="0"/>
                </a:moveTo>
                <a:lnTo>
                  <a:pt x="1533144" y="0"/>
                </a:lnTo>
                <a:lnTo>
                  <a:pt x="1533144" y="289381"/>
                </a:lnTo>
                <a:lnTo>
                  <a:pt x="0" y="28938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3" id="33"/>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4" id="34"/>
          <p:cNvSpPr/>
          <p:nvPr/>
        </p:nvSpPr>
        <p:spPr>
          <a:xfrm flipH="false" flipV="false" rot="0">
            <a:off x="9144000" y="10018463"/>
            <a:ext cx="10873692" cy="1293159"/>
          </a:xfrm>
          <a:custGeom>
            <a:avLst/>
            <a:gdLst/>
            <a:ahLst/>
            <a:cxnLst/>
            <a:rect r="r" b="b" t="t" l="l"/>
            <a:pathLst>
              <a:path h="1293159" w="10873692">
                <a:moveTo>
                  <a:pt x="0" y="0"/>
                </a:moveTo>
                <a:lnTo>
                  <a:pt x="10873692" y="0"/>
                </a:lnTo>
                <a:lnTo>
                  <a:pt x="10873692" y="1293159"/>
                </a:lnTo>
                <a:lnTo>
                  <a:pt x="0" y="1293159"/>
                </a:lnTo>
                <a:lnTo>
                  <a:pt x="0" y="0"/>
                </a:lnTo>
                <a:close/>
              </a:path>
            </a:pathLst>
          </a:custGeom>
          <a:blipFill>
            <a:blip r:embed="rId17">
              <a:extLst>
                <a:ext uri="{96DAC541-7B7A-43D3-8B79-37D633B846F1}">
                  <asvg:svgBlip xmlns:asvg="http://schemas.microsoft.com/office/drawing/2016/SVG/main" r:embed="rId18"/>
                </a:ext>
              </a:extLst>
            </a:blip>
            <a:stretch>
              <a:fillRect l="0" t="-561128" r="0" b="0"/>
            </a:stretch>
          </a:blipFill>
        </p:spPr>
      </p:sp>
      <p:sp>
        <p:nvSpPr>
          <p:cNvPr name="Freeform 35" id="35"/>
          <p:cNvSpPr/>
          <p:nvPr/>
        </p:nvSpPr>
        <p:spPr>
          <a:xfrm flipH="true" flipV="false" rot="0">
            <a:off x="17043400" y="8777238"/>
            <a:ext cx="1752990" cy="1509762"/>
          </a:xfrm>
          <a:custGeom>
            <a:avLst/>
            <a:gdLst/>
            <a:ahLst/>
            <a:cxnLst/>
            <a:rect r="r" b="b" t="t" l="l"/>
            <a:pathLst>
              <a:path h="1509762" w="1752990">
                <a:moveTo>
                  <a:pt x="1752990" y="0"/>
                </a:moveTo>
                <a:lnTo>
                  <a:pt x="0" y="0"/>
                </a:lnTo>
                <a:lnTo>
                  <a:pt x="0" y="1509762"/>
                </a:lnTo>
                <a:lnTo>
                  <a:pt x="1752990" y="1509762"/>
                </a:lnTo>
                <a:lnTo>
                  <a:pt x="175299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36" id="36"/>
          <p:cNvSpPr txBox="true"/>
          <p:nvPr/>
        </p:nvSpPr>
        <p:spPr>
          <a:xfrm rot="0">
            <a:off x="10067607" y="3637688"/>
            <a:ext cx="5465646" cy="13081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Mô hình phân tích cảm xúc từ bình luận đánh giá sử dụng mô hình Logistic Regression và mô hình SVM</a:t>
            </a:r>
          </a:p>
        </p:txBody>
      </p:sp>
      <p:sp>
        <p:nvSpPr>
          <p:cNvPr name="TextBox 37" id="37"/>
          <p:cNvSpPr txBox="true"/>
          <p:nvPr/>
        </p:nvSpPr>
        <p:spPr>
          <a:xfrm rot="0">
            <a:off x="10067607" y="5234384"/>
            <a:ext cx="5465646" cy="13081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Mô hình phân tích chủ đề từ bình luận đánh giá sử dụng phương pháp LDA</a:t>
            </a:r>
          </a:p>
        </p:txBody>
      </p:sp>
      <p:sp>
        <p:nvSpPr>
          <p:cNvPr name="TextBox 38" id="38"/>
          <p:cNvSpPr txBox="true"/>
          <p:nvPr/>
        </p:nvSpPr>
        <p:spPr>
          <a:xfrm rot="0">
            <a:off x="8383767" y="2176829"/>
            <a:ext cx="6680723"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bình luận đánh giá</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8648840" y="2761437"/>
            <a:ext cx="8210426" cy="5921770"/>
          </a:xfrm>
          <a:custGeom>
            <a:avLst/>
            <a:gdLst/>
            <a:ahLst/>
            <a:cxnLst/>
            <a:rect r="r" b="b" t="t" l="l"/>
            <a:pathLst>
              <a:path h="5921770" w="8210426">
                <a:moveTo>
                  <a:pt x="0" y="0"/>
                </a:moveTo>
                <a:lnTo>
                  <a:pt x="8210426" y="0"/>
                </a:lnTo>
                <a:lnTo>
                  <a:pt x="8210426" y="5921770"/>
                </a:lnTo>
                <a:lnTo>
                  <a:pt x="0" y="5921770"/>
                </a:lnTo>
                <a:lnTo>
                  <a:pt x="0" y="0"/>
                </a:lnTo>
                <a:close/>
              </a:path>
            </a:pathLst>
          </a:custGeom>
          <a:blipFill>
            <a:blip r:embed="rId13"/>
            <a:stretch>
              <a:fillRect l="0" t="0" r="0" b="0"/>
            </a:stretch>
          </a:blipFill>
        </p:spPr>
      </p:sp>
      <p:sp>
        <p:nvSpPr>
          <p:cNvPr name="TextBox 21" id="21"/>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cảm xúc từ bình luận đánh giá sử dụng mô hình Logistic Regression và mô hình SVM</a:t>
            </a:r>
          </a:p>
        </p:txBody>
      </p:sp>
      <p:sp>
        <p:nvSpPr>
          <p:cNvPr name="TextBox 22" id="22"/>
          <p:cNvSpPr txBox="true"/>
          <p:nvPr/>
        </p:nvSpPr>
        <p:spPr>
          <a:xfrm rot="0">
            <a:off x="1028700" y="3660979"/>
            <a:ext cx="7222575" cy="4046485"/>
          </a:xfrm>
          <a:prstGeom prst="rect">
            <a:avLst/>
          </a:prstGeom>
        </p:spPr>
        <p:txBody>
          <a:bodyPr anchor="t" rtlCol="false" tIns="0" lIns="0" bIns="0" rIns="0">
            <a:spAutoFit/>
          </a:bodyPr>
          <a:lstStyle/>
          <a:p>
            <a:pPr algn="just" marL="713475" indent="-356738" lvl="1">
              <a:lnSpc>
                <a:spcPts val="4626"/>
              </a:lnSpc>
              <a:buAutoNum type="arabicPeriod" startAt="1"/>
            </a:pPr>
            <a:r>
              <a:rPr lang="en-US" sz="3304">
                <a:solidFill>
                  <a:srgbClr val="1D1A1B"/>
                </a:solidFill>
                <a:latin typeface="Public Sans"/>
                <a:ea typeface="Public Sans"/>
                <a:cs typeface="Public Sans"/>
                <a:sym typeface="Public Sans"/>
              </a:rPr>
              <a:t>Tiền xử lý văn bản tiếng Việt</a:t>
            </a:r>
          </a:p>
          <a:p>
            <a:pPr algn="just" marL="713475" indent="-356738" lvl="1">
              <a:lnSpc>
                <a:spcPts val="4626"/>
              </a:lnSpc>
              <a:buAutoNum type="arabicPeriod" startAt="1"/>
            </a:pPr>
            <a:r>
              <a:rPr lang="en-US" sz="3304">
                <a:solidFill>
                  <a:srgbClr val="1D1A1B"/>
                </a:solidFill>
                <a:latin typeface="Public Sans"/>
                <a:ea typeface="Public Sans"/>
                <a:cs typeface="Public Sans"/>
                <a:sym typeface="Public Sans"/>
              </a:rPr>
              <a:t>Tạo các đặc trưng bằng TF-IDF</a:t>
            </a:r>
          </a:p>
          <a:p>
            <a:pPr algn="just" marL="713475" indent="-356738" lvl="1">
              <a:lnSpc>
                <a:spcPts val="4626"/>
              </a:lnSpc>
              <a:spcBef>
                <a:spcPct val="0"/>
              </a:spcBef>
              <a:buAutoNum type="arabicPeriod" startAt="1"/>
            </a:pPr>
            <a:r>
              <a:rPr lang="en-US" sz="3304">
                <a:solidFill>
                  <a:srgbClr val="1D1A1B"/>
                </a:solidFill>
                <a:latin typeface="Public Sans"/>
                <a:ea typeface="Public Sans"/>
                <a:cs typeface="Public Sans"/>
                <a:sym typeface="Public Sans"/>
              </a:rPr>
              <a:t>Chia tập dữ liệu để huấn luyên và kiểm tra</a:t>
            </a:r>
          </a:p>
          <a:p>
            <a:pPr algn="just" marL="713475" indent="-356738" lvl="1">
              <a:lnSpc>
                <a:spcPts val="4626"/>
              </a:lnSpc>
              <a:spcBef>
                <a:spcPct val="0"/>
              </a:spcBef>
              <a:buAutoNum type="arabicPeriod" startAt="1"/>
            </a:pPr>
            <a:r>
              <a:rPr lang="en-US" sz="3304">
                <a:solidFill>
                  <a:srgbClr val="1D1A1B"/>
                </a:solidFill>
                <a:latin typeface="Public Sans"/>
                <a:ea typeface="Public Sans"/>
                <a:cs typeface="Public Sans"/>
                <a:sym typeface="Public Sans"/>
              </a:rPr>
              <a:t>Huấn luyện mô hình Logistic Regression</a:t>
            </a:r>
          </a:p>
          <a:p>
            <a:pPr algn="just" marL="713475" indent="-356738" lvl="1">
              <a:lnSpc>
                <a:spcPts val="4626"/>
              </a:lnSpc>
              <a:spcBef>
                <a:spcPct val="0"/>
              </a:spcBef>
              <a:buAutoNum type="arabicPeriod" startAt="1"/>
            </a:pPr>
            <a:r>
              <a:rPr lang="en-US" sz="3304">
                <a:solidFill>
                  <a:srgbClr val="1D1A1B"/>
                </a:solidFill>
                <a:latin typeface="Public Sans"/>
                <a:ea typeface="Public Sans"/>
                <a:cs typeface="Public Sans"/>
                <a:sym typeface="Public Sans"/>
              </a:rPr>
              <a:t>Huấn luyện mô hình SVM</a:t>
            </a:r>
          </a:p>
        </p:txBody>
      </p:sp>
      <p:sp>
        <p:nvSpPr>
          <p:cNvPr name="TextBox 23" id="23"/>
          <p:cNvSpPr txBox="true"/>
          <p:nvPr/>
        </p:nvSpPr>
        <p:spPr>
          <a:xfrm rot="0">
            <a:off x="940217" y="2266761"/>
            <a:ext cx="5273551" cy="1162239"/>
          </a:xfrm>
          <a:prstGeom prst="rect">
            <a:avLst/>
          </a:prstGeom>
        </p:spPr>
        <p:txBody>
          <a:bodyPr anchor="t" rtlCol="false" tIns="0" lIns="0" bIns="0" rIns="0">
            <a:spAutoFit/>
          </a:bodyPr>
          <a:lstStyle/>
          <a:p>
            <a:pPr algn="ctr">
              <a:lnSpc>
                <a:spcPts val="4676"/>
              </a:lnSpc>
              <a:spcBef>
                <a:spcPct val="0"/>
              </a:spcBef>
            </a:pPr>
            <a:r>
              <a:rPr lang="en-US" sz="3340">
                <a:solidFill>
                  <a:srgbClr val="1D1A1B"/>
                </a:solidFill>
                <a:latin typeface="Public Sans"/>
                <a:ea typeface="Public Sans"/>
                <a:cs typeface="Public Sans"/>
                <a:sym typeface="Public Sans"/>
              </a:rPr>
              <a:t>Các bước xây dựng mô hình:</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9144000" y="2771053"/>
            <a:ext cx="7787598" cy="6006185"/>
          </a:xfrm>
          <a:custGeom>
            <a:avLst/>
            <a:gdLst/>
            <a:ahLst/>
            <a:cxnLst/>
            <a:rect r="r" b="b" t="t" l="l"/>
            <a:pathLst>
              <a:path h="6006185" w="7787598">
                <a:moveTo>
                  <a:pt x="0" y="0"/>
                </a:moveTo>
                <a:lnTo>
                  <a:pt x="7787598" y="0"/>
                </a:lnTo>
                <a:lnTo>
                  <a:pt x="7787598" y="6006185"/>
                </a:lnTo>
                <a:lnTo>
                  <a:pt x="0" y="6006185"/>
                </a:lnTo>
                <a:lnTo>
                  <a:pt x="0" y="0"/>
                </a:lnTo>
                <a:close/>
              </a:path>
            </a:pathLst>
          </a:custGeom>
          <a:blipFill>
            <a:blip r:embed="rId13"/>
            <a:stretch>
              <a:fillRect l="0" t="0" r="0" b="0"/>
            </a:stretch>
          </a:blipFill>
        </p:spPr>
      </p:sp>
      <p:sp>
        <p:nvSpPr>
          <p:cNvPr name="TextBox 21" id="21"/>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cảm xúc từ bình luận đánh giá sử dụng mô hình Logistic Regression và mô hình SVM</a:t>
            </a:r>
          </a:p>
        </p:txBody>
      </p:sp>
      <p:sp>
        <p:nvSpPr>
          <p:cNvPr name="TextBox 22" id="22"/>
          <p:cNvSpPr txBox="true"/>
          <p:nvPr/>
        </p:nvSpPr>
        <p:spPr>
          <a:xfrm rot="0">
            <a:off x="669429" y="2824625"/>
            <a:ext cx="8115300" cy="568960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Ưu điểm:</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L</a:t>
            </a:r>
            <a:r>
              <a:rPr lang="en-US" sz="2499">
                <a:solidFill>
                  <a:srgbClr val="1D1A1B"/>
                </a:solidFill>
                <a:latin typeface="Public Sans"/>
                <a:ea typeface="Public Sans"/>
                <a:cs typeface="Public Sans"/>
                <a:sym typeface="Public Sans"/>
              </a:rPr>
              <a:t>ớp Tích cực được mô hình dự đoán khá tốt, với 659/671 mẫu (98,2%) được phân loại đúng.</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Lớp Tiêu cực có 78 mẫu được dự đoán đúng.</a:t>
            </a:r>
          </a:p>
          <a:p>
            <a:pPr algn="l">
              <a:lnSpc>
                <a:spcPts val="3499"/>
              </a:lnSpc>
              <a:spcBef>
                <a:spcPct val="0"/>
              </a:spcBef>
            </a:pPr>
          </a:p>
          <a:p>
            <a:pPr algn="l">
              <a:lnSpc>
                <a:spcPts val="3499"/>
              </a:lnSpc>
              <a:spcBef>
                <a:spcPct val="0"/>
              </a:spcBef>
            </a:pPr>
            <a:r>
              <a:rPr lang="en-US" b="true" sz="2499">
                <a:solidFill>
                  <a:srgbClr val="1D1A1B"/>
                </a:solidFill>
                <a:latin typeface="Public Sans Bold"/>
                <a:ea typeface="Public Sans Bold"/>
                <a:cs typeface="Public Sans Bold"/>
                <a:sym typeface="Public Sans Bold"/>
              </a:rPr>
              <a:t>Hạn chế:</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Lớp Trung tính gần như bị bỏ qua: không có mẫu nào được dự đoán đúng (0).</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Mô hình thường nhầm lẫn Trung tính → Tích cực (48 mẫu) và Trung tính → Tiêu cực (10 mẫu).</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Nhiều mẫu Tiêu cực bị dự đoán sai là Tích cực (87 mẫu), điều này có thể gây rủi ro nếu ứng dụng trong đánh giá sản phẩm</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9322770" y="2723235"/>
            <a:ext cx="8067161" cy="5949531"/>
          </a:xfrm>
          <a:custGeom>
            <a:avLst/>
            <a:gdLst/>
            <a:ahLst/>
            <a:cxnLst/>
            <a:rect r="r" b="b" t="t" l="l"/>
            <a:pathLst>
              <a:path h="5949531" w="8067161">
                <a:moveTo>
                  <a:pt x="0" y="0"/>
                </a:moveTo>
                <a:lnTo>
                  <a:pt x="8067161" y="0"/>
                </a:lnTo>
                <a:lnTo>
                  <a:pt x="8067161" y="5949531"/>
                </a:lnTo>
                <a:lnTo>
                  <a:pt x="0" y="5949531"/>
                </a:lnTo>
                <a:lnTo>
                  <a:pt x="0" y="0"/>
                </a:lnTo>
                <a:close/>
              </a:path>
            </a:pathLst>
          </a:custGeom>
          <a:blipFill>
            <a:blip r:embed="rId13"/>
            <a:stretch>
              <a:fillRect l="0" t="0" r="0" b="0"/>
            </a:stretch>
          </a:blipFill>
        </p:spPr>
      </p:sp>
      <p:sp>
        <p:nvSpPr>
          <p:cNvPr name="TextBox 21" id="21"/>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cảm xúc từ bình luận đánh giá sử dụng mô hình Logistic Regression và mô hình SVM</a:t>
            </a:r>
          </a:p>
        </p:txBody>
      </p:sp>
      <p:sp>
        <p:nvSpPr>
          <p:cNvPr name="TextBox 22" id="22"/>
          <p:cNvSpPr txBox="true"/>
          <p:nvPr/>
        </p:nvSpPr>
        <p:spPr>
          <a:xfrm rot="0">
            <a:off x="669429" y="2824625"/>
            <a:ext cx="8115300" cy="525145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Ưu điểm:</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Dự đoán l</a:t>
            </a:r>
            <a:r>
              <a:rPr lang="en-US" sz="2499">
                <a:solidFill>
                  <a:srgbClr val="1D1A1B"/>
                </a:solidFill>
                <a:latin typeface="Public Sans"/>
                <a:ea typeface="Public Sans"/>
                <a:cs typeface="Public Sans"/>
                <a:sym typeface="Public Sans"/>
              </a:rPr>
              <a:t>ớp Tiêu cực tốt hơn so với Logistic Regression (98 đúng so với 78).</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Giảm số lượng nhầm lẫn Tiêu cực → Tích cực (68 so với 87).</a:t>
            </a:r>
          </a:p>
          <a:p>
            <a:pPr algn="l">
              <a:lnSpc>
                <a:spcPts val="3499"/>
              </a:lnSpc>
              <a:spcBef>
                <a:spcPct val="0"/>
              </a:spcBef>
            </a:pPr>
            <a:r>
              <a:rPr lang="en-US" b="true" sz="2499">
                <a:solidFill>
                  <a:srgbClr val="1D1A1B"/>
                </a:solidFill>
                <a:latin typeface="Public Sans Bold"/>
                <a:ea typeface="Public Sans Bold"/>
                <a:cs typeface="Public Sans Bold"/>
                <a:sym typeface="Public Sans Bold"/>
              </a:rPr>
              <a:t>Hạn chế:</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Không dự đoán được lớp Trung tính (0 mẫu) – giống Logistic Regression.</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 Lớp Tích cực vẫn có nhiều mẫu bị nhầm sang Tiêu cực (22 mẫu).</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Tr</a:t>
            </a:r>
            <a:r>
              <a:rPr lang="en-US" sz="2499">
                <a:solidFill>
                  <a:srgbClr val="1D1A1B"/>
                </a:solidFill>
                <a:latin typeface="Public Sans"/>
                <a:ea typeface="Public Sans"/>
                <a:cs typeface="Public Sans"/>
                <a:sym typeface="Public Sans"/>
              </a:rPr>
              <a:t>ung tính tiếp tục bị nhầm sang Tích cực (44 mẫu) và Tiêu cực (14 mẫu).</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028700" y="3917206"/>
            <a:ext cx="7216508" cy="4257740"/>
          </a:xfrm>
          <a:custGeom>
            <a:avLst/>
            <a:gdLst/>
            <a:ahLst/>
            <a:cxnLst/>
            <a:rect r="r" b="b" t="t" l="l"/>
            <a:pathLst>
              <a:path h="4257740" w="7216508">
                <a:moveTo>
                  <a:pt x="0" y="0"/>
                </a:moveTo>
                <a:lnTo>
                  <a:pt x="7216508" y="0"/>
                </a:lnTo>
                <a:lnTo>
                  <a:pt x="7216508" y="4257740"/>
                </a:lnTo>
                <a:lnTo>
                  <a:pt x="0" y="4257740"/>
                </a:lnTo>
                <a:lnTo>
                  <a:pt x="0" y="0"/>
                </a:lnTo>
                <a:close/>
              </a:path>
            </a:pathLst>
          </a:custGeom>
          <a:blipFill>
            <a:blip r:embed="rId13"/>
            <a:stretch>
              <a:fillRect l="0" t="0" r="0" b="0"/>
            </a:stretch>
          </a:blipFill>
        </p:spPr>
      </p:sp>
      <p:sp>
        <p:nvSpPr>
          <p:cNvPr name="Freeform 21" id="21"/>
          <p:cNvSpPr/>
          <p:nvPr/>
        </p:nvSpPr>
        <p:spPr>
          <a:xfrm flipH="false" flipV="false" rot="0">
            <a:off x="9144000" y="3653931"/>
            <a:ext cx="8108966" cy="4784290"/>
          </a:xfrm>
          <a:custGeom>
            <a:avLst/>
            <a:gdLst/>
            <a:ahLst/>
            <a:cxnLst/>
            <a:rect r="r" b="b" t="t" l="l"/>
            <a:pathLst>
              <a:path h="4784290" w="8108966">
                <a:moveTo>
                  <a:pt x="0" y="0"/>
                </a:moveTo>
                <a:lnTo>
                  <a:pt x="8108966" y="0"/>
                </a:lnTo>
                <a:lnTo>
                  <a:pt x="8108966" y="4784290"/>
                </a:lnTo>
                <a:lnTo>
                  <a:pt x="0" y="4784290"/>
                </a:lnTo>
                <a:lnTo>
                  <a:pt x="0" y="0"/>
                </a:lnTo>
                <a:close/>
              </a:path>
            </a:pathLst>
          </a:custGeom>
          <a:blipFill>
            <a:blip r:embed="rId14"/>
            <a:stretch>
              <a:fillRect l="0" t="0" r="0" b="0"/>
            </a:stretch>
          </a:blipFill>
        </p:spPr>
      </p:sp>
      <p:sp>
        <p:nvSpPr>
          <p:cNvPr name="TextBox 22" id="22"/>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cảm xúc từ bình luận đánh giá sử dụng mô hình Logistic Regression và mô hình SVM</a:t>
            </a:r>
          </a:p>
        </p:txBody>
      </p:sp>
      <p:sp>
        <p:nvSpPr>
          <p:cNvPr name="TextBox 23" id="23"/>
          <p:cNvSpPr txBox="true"/>
          <p:nvPr/>
        </p:nvSpPr>
        <p:spPr>
          <a:xfrm rot="0">
            <a:off x="1028700" y="2285811"/>
            <a:ext cx="4616726" cy="43180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Đánh giá và so sánh 2 mô hình</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cảm xúc từ bình luận đánh giá sử dụng mô hình Logistic Regression và mô hình SVM</a:t>
            </a:r>
          </a:p>
        </p:txBody>
      </p:sp>
      <p:sp>
        <p:nvSpPr>
          <p:cNvPr name="TextBox 21" id="21"/>
          <p:cNvSpPr txBox="true"/>
          <p:nvPr/>
        </p:nvSpPr>
        <p:spPr>
          <a:xfrm rot="0">
            <a:off x="3159933" y="3752754"/>
            <a:ext cx="10977815" cy="21844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Ứng dụng</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H</a:t>
            </a:r>
            <a:r>
              <a:rPr lang="en-US" sz="2499">
                <a:solidFill>
                  <a:srgbClr val="1D1A1B"/>
                </a:solidFill>
                <a:latin typeface="Public Sans"/>
                <a:ea typeface="Public Sans"/>
                <a:cs typeface="Public Sans"/>
                <a:sym typeface="Public Sans"/>
              </a:rPr>
              <a:t>iểu ý kiến khách hàng: Phân loại cảm xúc giúp doanh nghiệp hiểu được phản hồi của khách hàng về sản phẩm hoặc dịch vụ.</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Tự động hóa phân tích: Thay vì đọc thủ công hàng nghìn bình luận, mô hình tự động phân loại cảm xúc, tiết kiệm thời gian và chi phí.</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2007100" y="5668183"/>
            <a:ext cx="14273801" cy="2319493"/>
          </a:xfrm>
          <a:custGeom>
            <a:avLst/>
            <a:gdLst/>
            <a:ahLst/>
            <a:cxnLst/>
            <a:rect r="r" b="b" t="t" l="l"/>
            <a:pathLst>
              <a:path h="2319493" w="14273801">
                <a:moveTo>
                  <a:pt x="0" y="0"/>
                </a:moveTo>
                <a:lnTo>
                  <a:pt x="14273800" y="0"/>
                </a:lnTo>
                <a:lnTo>
                  <a:pt x="14273800" y="2319492"/>
                </a:lnTo>
                <a:lnTo>
                  <a:pt x="0" y="2319492"/>
                </a:lnTo>
                <a:lnTo>
                  <a:pt x="0" y="0"/>
                </a:lnTo>
                <a:close/>
              </a:path>
            </a:pathLst>
          </a:custGeom>
          <a:blipFill>
            <a:blip r:embed="rId13"/>
            <a:stretch>
              <a:fillRect l="0" t="0" r="0" b="0"/>
            </a:stretch>
          </a:blipFill>
        </p:spPr>
      </p:sp>
      <p:sp>
        <p:nvSpPr>
          <p:cNvPr name="TextBox 21" id="21"/>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chủ đề từ dữ liệu từ các bình luận đánh giá sản phẩm trên trang Tiki.</a:t>
            </a:r>
          </a:p>
        </p:txBody>
      </p:sp>
      <p:sp>
        <p:nvSpPr>
          <p:cNvPr name="TextBox 22" id="22"/>
          <p:cNvSpPr txBox="true"/>
          <p:nvPr/>
        </p:nvSpPr>
        <p:spPr>
          <a:xfrm rot="0">
            <a:off x="754687" y="2900707"/>
            <a:ext cx="7222575" cy="1729786"/>
          </a:xfrm>
          <a:prstGeom prst="rect">
            <a:avLst/>
          </a:prstGeom>
        </p:spPr>
        <p:txBody>
          <a:bodyPr anchor="t" rtlCol="false" tIns="0" lIns="0" bIns="0" rIns="0">
            <a:spAutoFit/>
          </a:bodyPr>
          <a:lstStyle/>
          <a:p>
            <a:pPr algn="just" marL="713475" indent="-356738" lvl="1">
              <a:lnSpc>
                <a:spcPts val="4626"/>
              </a:lnSpc>
              <a:buAutoNum type="arabicPeriod" startAt="1"/>
            </a:pPr>
            <a:r>
              <a:rPr lang="en-US" sz="3304">
                <a:solidFill>
                  <a:srgbClr val="1D1A1B"/>
                </a:solidFill>
                <a:latin typeface="Public Sans"/>
                <a:ea typeface="Public Sans"/>
                <a:cs typeface="Public Sans"/>
                <a:sym typeface="Public Sans"/>
              </a:rPr>
              <a:t>Tiền xử lý văn bản tiếng Việt</a:t>
            </a:r>
          </a:p>
          <a:p>
            <a:pPr algn="just" marL="713475" indent="-356738" lvl="1">
              <a:lnSpc>
                <a:spcPts val="4626"/>
              </a:lnSpc>
              <a:buAutoNum type="arabicPeriod" startAt="1"/>
            </a:pPr>
            <a:r>
              <a:rPr lang="en-US" sz="3304">
                <a:solidFill>
                  <a:srgbClr val="1D1A1B"/>
                </a:solidFill>
                <a:latin typeface="Public Sans"/>
                <a:ea typeface="Public Sans"/>
                <a:cs typeface="Public Sans"/>
                <a:sym typeface="Public Sans"/>
              </a:rPr>
              <a:t>Tạo các đặc trưng</a:t>
            </a:r>
          </a:p>
          <a:p>
            <a:pPr algn="just" marL="713475" indent="-356738" lvl="1">
              <a:lnSpc>
                <a:spcPts val="4626"/>
              </a:lnSpc>
              <a:spcBef>
                <a:spcPct val="0"/>
              </a:spcBef>
              <a:buAutoNum type="arabicPeriod" startAt="1"/>
            </a:pPr>
            <a:r>
              <a:rPr lang="en-US" sz="3304">
                <a:solidFill>
                  <a:srgbClr val="1D1A1B"/>
                </a:solidFill>
                <a:latin typeface="Public Sans"/>
                <a:ea typeface="Public Sans"/>
                <a:cs typeface="Public Sans"/>
                <a:sym typeface="Public Sans"/>
              </a:rPr>
              <a:t>Áp dụng LDA</a:t>
            </a:r>
          </a:p>
        </p:txBody>
      </p:sp>
      <p:sp>
        <p:nvSpPr>
          <p:cNvPr name="TextBox 23" id="23"/>
          <p:cNvSpPr txBox="true"/>
          <p:nvPr/>
        </p:nvSpPr>
        <p:spPr>
          <a:xfrm rot="0">
            <a:off x="940217" y="2266761"/>
            <a:ext cx="5922666" cy="576796"/>
          </a:xfrm>
          <a:prstGeom prst="rect">
            <a:avLst/>
          </a:prstGeom>
        </p:spPr>
        <p:txBody>
          <a:bodyPr anchor="t" rtlCol="false" tIns="0" lIns="0" bIns="0" rIns="0">
            <a:spAutoFit/>
          </a:bodyPr>
          <a:lstStyle/>
          <a:p>
            <a:pPr algn="ctr">
              <a:lnSpc>
                <a:spcPts val="4676"/>
              </a:lnSpc>
              <a:spcBef>
                <a:spcPct val="0"/>
              </a:spcBef>
            </a:pPr>
            <a:r>
              <a:rPr lang="en-US" sz="3340">
                <a:solidFill>
                  <a:srgbClr val="1D1A1B"/>
                </a:solidFill>
                <a:latin typeface="Public Sans"/>
                <a:ea typeface="Public Sans"/>
                <a:cs typeface="Public Sans"/>
                <a:sym typeface="Public Sans"/>
              </a:rPr>
              <a:t>Các bước xây dựng mô hình:</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7396796" y="2238138"/>
            <a:ext cx="10876854" cy="1767489"/>
          </a:xfrm>
          <a:custGeom>
            <a:avLst/>
            <a:gdLst/>
            <a:ahLst/>
            <a:cxnLst/>
            <a:rect r="r" b="b" t="t" l="l"/>
            <a:pathLst>
              <a:path h="1767489" w="10876854">
                <a:moveTo>
                  <a:pt x="0" y="0"/>
                </a:moveTo>
                <a:lnTo>
                  <a:pt x="10876854" y="0"/>
                </a:lnTo>
                <a:lnTo>
                  <a:pt x="10876854" y="1767488"/>
                </a:lnTo>
                <a:lnTo>
                  <a:pt x="0" y="1767488"/>
                </a:lnTo>
                <a:lnTo>
                  <a:pt x="0" y="0"/>
                </a:lnTo>
                <a:close/>
              </a:path>
            </a:pathLst>
          </a:custGeom>
          <a:blipFill>
            <a:blip r:embed="rId13"/>
            <a:stretch>
              <a:fillRect l="0" t="0" r="0" b="0"/>
            </a:stretch>
          </a:blipFill>
        </p:spPr>
      </p:sp>
      <p:sp>
        <p:nvSpPr>
          <p:cNvPr name="Freeform 21" id="21"/>
          <p:cNvSpPr/>
          <p:nvPr/>
        </p:nvSpPr>
        <p:spPr>
          <a:xfrm flipH="false" flipV="false" rot="0">
            <a:off x="5270159" y="4138976"/>
            <a:ext cx="8632253" cy="5589384"/>
          </a:xfrm>
          <a:custGeom>
            <a:avLst/>
            <a:gdLst/>
            <a:ahLst/>
            <a:cxnLst/>
            <a:rect r="r" b="b" t="t" l="l"/>
            <a:pathLst>
              <a:path h="5589384" w="8632253">
                <a:moveTo>
                  <a:pt x="0" y="0"/>
                </a:moveTo>
                <a:lnTo>
                  <a:pt x="8632253" y="0"/>
                </a:lnTo>
                <a:lnTo>
                  <a:pt x="8632253" y="5589385"/>
                </a:lnTo>
                <a:lnTo>
                  <a:pt x="0" y="5589385"/>
                </a:lnTo>
                <a:lnTo>
                  <a:pt x="0" y="0"/>
                </a:lnTo>
                <a:close/>
              </a:path>
            </a:pathLst>
          </a:custGeom>
          <a:blipFill>
            <a:blip r:embed="rId14"/>
            <a:stretch>
              <a:fillRect l="0" t="0" r="0" b="0"/>
            </a:stretch>
          </a:blipFill>
        </p:spPr>
      </p:sp>
      <p:sp>
        <p:nvSpPr>
          <p:cNvPr name="TextBox 22" id="22"/>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chủ đề từ dữ liệu từ các bình luận đánh giá sản phẩm trên trang Tiki.</a:t>
            </a:r>
          </a:p>
        </p:txBody>
      </p:sp>
      <p:sp>
        <p:nvSpPr>
          <p:cNvPr name="TextBox 23" id="23"/>
          <p:cNvSpPr txBox="true"/>
          <p:nvPr/>
        </p:nvSpPr>
        <p:spPr>
          <a:xfrm rot="0">
            <a:off x="754687" y="2900707"/>
            <a:ext cx="7222575" cy="1729786"/>
          </a:xfrm>
          <a:prstGeom prst="rect">
            <a:avLst/>
          </a:prstGeom>
        </p:spPr>
        <p:txBody>
          <a:bodyPr anchor="t" rtlCol="false" tIns="0" lIns="0" bIns="0" rIns="0">
            <a:spAutoFit/>
          </a:bodyPr>
          <a:lstStyle/>
          <a:p>
            <a:pPr algn="just" marL="713475" indent="-356738" lvl="1">
              <a:lnSpc>
                <a:spcPts val="4626"/>
              </a:lnSpc>
              <a:buAutoNum type="arabicPeriod" startAt="1"/>
            </a:pPr>
            <a:r>
              <a:rPr lang="en-US" sz="3304">
                <a:solidFill>
                  <a:srgbClr val="1D1A1B"/>
                </a:solidFill>
                <a:latin typeface="Public Sans"/>
                <a:ea typeface="Public Sans"/>
                <a:cs typeface="Public Sans"/>
                <a:sym typeface="Public Sans"/>
              </a:rPr>
              <a:t>Tiền xử lý văn bản tiếng Việt</a:t>
            </a:r>
          </a:p>
          <a:p>
            <a:pPr algn="just" marL="713475" indent="-356738" lvl="1">
              <a:lnSpc>
                <a:spcPts val="4626"/>
              </a:lnSpc>
              <a:buAutoNum type="arabicPeriod" startAt="1"/>
            </a:pPr>
            <a:r>
              <a:rPr lang="en-US" sz="3304">
                <a:solidFill>
                  <a:srgbClr val="1D1A1B"/>
                </a:solidFill>
                <a:latin typeface="Public Sans"/>
                <a:ea typeface="Public Sans"/>
                <a:cs typeface="Public Sans"/>
                <a:sym typeface="Public Sans"/>
              </a:rPr>
              <a:t>Tạo các đặc trưng</a:t>
            </a:r>
          </a:p>
          <a:p>
            <a:pPr algn="just" marL="713475" indent="-356738" lvl="1">
              <a:lnSpc>
                <a:spcPts val="4626"/>
              </a:lnSpc>
              <a:spcBef>
                <a:spcPct val="0"/>
              </a:spcBef>
              <a:buAutoNum type="arabicPeriod" startAt="1"/>
            </a:pPr>
            <a:r>
              <a:rPr lang="en-US" sz="3304">
                <a:solidFill>
                  <a:srgbClr val="1D1A1B"/>
                </a:solidFill>
                <a:latin typeface="Public Sans"/>
                <a:ea typeface="Public Sans"/>
                <a:cs typeface="Public Sans"/>
                <a:sym typeface="Public Sans"/>
              </a:rPr>
              <a:t>Áp dụng LDA</a:t>
            </a:r>
          </a:p>
        </p:txBody>
      </p:sp>
      <p:sp>
        <p:nvSpPr>
          <p:cNvPr name="TextBox 24" id="24"/>
          <p:cNvSpPr txBox="true"/>
          <p:nvPr/>
        </p:nvSpPr>
        <p:spPr>
          <a:xfrm rot="0">
            <a:off x="940217" y="2266761"/>
            <a:ext cx="5922666" cy="576796"/>
          </a:xfrm>
          <a:prstGeom prst="rect">
            <a:avLst/>
          </a:prstGeom>
        </p:spPr>
        <p:txBody>
          <a:bodyPr anchor="t" rtlCol="false" tIns="0" lIns="0" bIns="0" rIns="0">
            <a:spAutoFit/>
          </a:bodyPr>
          <a:lstStyle/>
          <a:p>
            <a:pPr algn="ctr">
              <a:lnSpc>
                <a:spcPts val="4676"/>
              </a:lnSpc>
              <a:spcBef>
                <a:spcPct val="0"/>
              </a:spcBef>
            </a:pPr>
            <a:r>
              <a:rPr lang="en-US" sz="3340">
                <a:solidFill>
                  <a:srgbClr val="1D1A1B"/>
                </a:solidFill>
                <a:latin typeface="Public Sans"/>
                <a:ea typeface="Public Sans"/>
                <a:cs typeface="Public Sans"/>
                <a:sym typeface="Public Sans"/>
              </a:rPr>
              <a:t>Các bước xây dựng mô hình:</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6656990" y="2976907"/>
            <a:ext cx="4974021" cy="1643589"/>
          </a:xfrm>
          <a:custGeom>
            <a:avLst/>
            <a:gdLst/>
            <a:ahLst/>
            <a:cxnLst/>
            <a:rect r="r" b="b" t="t" l="l"/>
            <a:pathLst>
              <a:path h="1643589" w="4974021">
                <a:moveTo>
                  <a:pt x="0" y="0"/>
                </a:moveTo>
                <a:lnTo>
                  <a:pt x="4974020" y="0"/>
                </a:lnTo>
                <a:lnTo>
                  <a:pt x="4974020" y="1643589"/>
                </a:lnTo>
                <a:lnTo>
                  <a:pt x="0" y="1643589"/>
                </a:lnTo>
                <a:lnTo>
                  <a:pt x="0" y="0"/>
                </a:lnTo>
                <a:close/>
              </a:path>
            </a:pathLst>
          </a:custGeom>
          <a:blipFill>
            <a:blip r:embed="rId13"/>
            <a:stretch>
              <a:fillRect l="0" t="0" r="0" b="0"/>
            </a:stretch>
          </a:blipFill>
        </p:spPr>
      </p:sp>
      <p:sp>
        <p:nvSpPr>
          <p:cNvPr name="TextBox 21" id="21"/>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chủ đề từ dữ liệu từ các bình luận đánh giá sản phẩm trên trang Tiki.</a:t>
            </a:r>
          </a:p>
        </p:txBody>
      </p:sp>
      <p:sp>
        <p:nvSpPr>
          <p:cNvPr name="TextBox 22" id="22"/>
          <p:cNvSpPr txBox="true"/>
          <p:nvPr/>
        </p:nvSpPr>
        <p:spPr>
          <a:xfrm rot="0">
            <a:off x="940217" y="2266761"/>
            <a:ext cx="5922666" cy="576796"/>
          </a:xfrm>
          <a:prstGeom prst="rect">
            <a:avLst/>
          </a:prstGeom>
        </p:spPr>
        <p:txBody>
          <a:bodyPr anchor="t" rtlCol="false" tIns="0" lIns="0" bIns="0" rIns="0">
            <a:spAutoFit/>
          </a:bodyPr>
          <a:lstStyle/>
          <a:p>
            <a:pPr algn="ctr">
              <a:lnSpc>
                <a:spcPts val="4676"/>
              </a:lnSpc>
              <a:spcBef>
                <a:spcPct val="0"/>
              </a:spcBef>
            </a:pPr>
            <a:r>
              <a:rPr lang="en-US" sz="3340">
                <a:solidFill>
                  <a:srgbClr val="1D1A1B"/>
                </a:solidFill>
                <a:latin typeface="Public Sans"/>
                <a:ea typeface="Public Sans"/>
                <a:cs typeface="Public Sans"/>
                <a:sym typeface="Public Sans"/>
              </a:rPr>
              <a:t>Đánh giá mô hình:</a:t>
            </a:r>
          </a:p>
        </p:txBody>
      </p:sp>
      <p:sp>
        <p:nvSpPr>
          <p:cNvPr name="TextBox 23" id="23"/>
          <p:cNvSpPr txBox="true"/>
          <p:nvPr/>
        </p:nvSpPr>
        <p:spPr>
          <a:xfrm rot="0">
            <a:off x="368105" y="5049121"/>
            <a:ext cx="17719076" cy="4326760"/>
          </a:xfrm>
          <a:prstGeom prst="rect">
            <a:avLst/>
          </a:prstGeom>
        </p:spPr>
        <p:txBody>
          <a:bodyPr anchor="t" rtlCol="false" tIns="0" lIns="0" bIns="0" rIns="0">
            <a:spAutoFit/>
          </a:bodyPr>
          <a:lstStyle/>
          <a:p>
            <a:pPr algn="l">
              <a:lnSpc>
                <a:spcPts val="3460"/>
              </a:lnSpc>
              <a:spcBef>
                <a:spcPct val="0"/>
              </a:spcBef>
            </a:pPr>
            <a:r>
              <a:rPr lang="en-US" b="true" sz="2471">
                <a:solidFill>
                  <a:srgbClr val="1D1A1B"/>
                </a:solidFill>
                <a:latin typeface="Public Sans Bold"/>
                <a:ea typeface="Public Sans Bold"/>
                <a:cs typeface="Public Sans Bold"/>
                <a:sym typeface="Public Sans Bold"/>
              </a:rPr>
              <a:t>Perplexity</a:t>
            </a:r>
            <a:r>
              <a:rPr lang="en-US" sz="2471">
                <a:solidFill>
                  <a:srgbClr val="1D1A1B"/>
                </a:solidFill>
                <a:latin typeface="Public Sans"/>
                <a:ea typeface="Public Sans"/>
                <a:cs typeface="Public Sans"/>
                <a:sym typeface="Public Sans"/>
              </a:rPr>
              <a:t>: 1569.94</a:t>
            </a:r>
          </a:p>
          <a:p>
            <a:pPr algn="l" marL="533701" indent="-266850" lvl="1">
              <a:lnSpc>
                <a:spcPts val="3460"/>
              </a:lnSpc>
              <a:spcBef>
                <a:spcPct val="0"/>
              </a:spcBef>
              <a:buFont typeface="Arial"/>
              <a:buChar char="•"/>
            </a:pPr>
            <a:r>
              <a:rPr lang="en-US" b="true" sz="2471">
                <a:solidFill>
                  <a:srgbClr val="1D1A1B"/>
                </a:solidFill>
                <a:latin typeface="Public Sans Bold"/>
                <a:ea typeface="Public Sans Bold"/>
                <a:cs typeface="Public Sans Bold"/>
                <a:sym typeface="Public Sans Bold"/>
              </a:rPr>
              <a:t>Ý nghĩa:</a:t>
            </a:r>
          </a:p>
          <a:p>
            <a:pPr algn="l" marL="1067402" indent="-355801" lvl="2">
              <a:lnSpc>
                <a:spcPts val="3460"/>
              </a:lnSpc>
              <a:spcBef>
                <a:spcPct val="0"/>
              </a:spcBef>
              <a:buFont typeface="Arial"/>
              <a:buChar char="⚬"/>
            </a:pPr>
            <a:r>
              <a:rPr lang="en-US" sz="2471">
                <a:solidFill>
                  <a:srgbClr val="1D1A1B"/>
                </a:solidFill>
                <a:latin typeface="Public Sans"/>
                <a:ea typeface="Public Sans"/>
                <a:cs typeface="Public Sans"/>
                <a:sym typeface="Public Sans"/>
              </a:rPr>
              <a:t>Perplexity đo lường mức độ "bất ngờ" của mô hình khi dự đoán dữ liệu mới. Giá trị càng thấp, mô hình càng tốt (vì mô hình ít "bất ngờ" hơn, tức là dự đoán tốt hơn).</a:t>
            </a:r>
          </a:p>
          <a:p>
            <a:pPr algn="l" marL="1067402" indent="-355801" lvl="2">
              <a:lnSpc>
                <a:spcPts val="3460"/>
              </a:lnSpc>
              <a:spcBef>
                <a:spcPct val="0"/>
              </a:spcBef>
              <a:buFont typeface="Arial"/>
              <a:buChar char="⚬"/>
            </a:pPr>
            <a:r>
              <a:rPr lang="en-US" sz="2471">
                <a:solidFill>
                  <a:srgbClr val="1D1A1B"/>
                </a:solidFill>
                <a:latin typeface="Public Sans"/>
                <a:ea typeface="Public Sans"/>
                <a:cs typeface="Public Sans"/>
                <a:sym typeface="Public Sans"/>
              </a:rPr>
              <a:t>Trong LDA, Perplexity thường được tính trên tập kiểm tra để đánh giá khả năng tổng quát hóa của mô hình.</a:t>
            </a:r>
          </a:p>
          <a:p>
            <a:pPr algn="l" marL="533701" indent="-266850" lvl="1">
              <a:lnSpc>
                <a:spcPts val="3460"/>
              </a:lnSpc>
              <a:spcBef>
                <a:spcPct val="0"/>
              </a:spcBef>
              <a:buFont typeface="Arial"/>
              <a:buChar char="•"/>
            </a:pPr>
            <a:r>
              <a:rPr lang="en-US" sz="2471">
                <a:solidFill>
                  <a:srgbClr val="1D1A1B"/>
                </a:solidFill>
                <a:latin typeface="Public Sans"/>
                <a:ea typeface="Public Sans"/>
                <a:cs typeface="Public Sans"/>
                <a:sym typeface="Public Sans"/>
              </a:rPr>
              <a:t>N</a:t>
            </a:r>
            <a:r>
              <a:rPr lang="en-US" b="true" sz="2471">
                <a:solidFill>
                  <a:srgbClr val="1D1A1B"/>
                </a:solidFill>
                <a:latin typeface="Public Sans Bold"/>
                <a:ea typeface="Public Sans Bold"/>
                <a:cs typeface="Public Sans Bold"/>
                <a:sym typeface="Public Sans Bold"/>
              </a:rPr>
              <a:t>hận xét:</a:t>
            </a:r>
          </a:p>
          <a:p>
            <a:pPr algn="l" marL="1067402" indent="-355801" lvl="2">
              <a:lnSpc>
                <a:spcPts val="3460"/>
              </a:lnSpc>
              <a:spcBef>
                <a:spcPct val="0"/>
              </a:spcBef>
              <a:buFont typeface="Arial"/>
              <a:buChar char="⚬"/>
            </a:pPr>
            <a:r>
              <a:rPr lang="en-US" sz="2471">
                <a:solidFill>
                  <a:srgbClr val="1D1A1B"/>
                </a:solidFill>
                <a:latin typeface="Public Sans"/>
                <a:ea typeface="Public Sans"/>
                <a:cs typeface="Public Sans"/>
                <a:sym typeface="Public Sans"/>
              </a:rPr>
              <a:t>Giá trị Perplexity 1569.94 là khá cao, cho thấy mô hình LDA hiện tại chưa thực sự tối ưu trong việc dự đoán dữ liệu mới.</a:t>
            </a:r>
          </a:p>
          <a:p>
            <a:pPr algn="l" marL="1067402" indent="-355801" lvl="2">
              <a:lnSpc>
                <a:spcPts val="3460"/>
              </a:lnSpc>
              <a:spcBef>
                <a:spcPct val="0"/>
              </a:spcBef>
              <a:buFont typeface="Arial"/>
              <a:buChar char="⚬"/>
            </a:pPr>
            <a:r>
              <a:rPr lang="en-US" sz="2471">
                <a:solidFill>
                  <a:srgbClr val="1D1A1B"/>
                </a:solidFill>
                <a:latin typeface="Public Sans"/>
                <a:ea typeface="Public Sans"/>
                <a:cs typeface="Public Sans"/>
                <a:sym typeface="Public Sans"/>
              </a:rPr>
              <a:t>Tuy nhiên, Perplexity phụ thuộc vào kích thước từ vựng và số lượng tài liệu. Nếu tập dữ liệu của bạn lớn và có từ vựng đa dạng giá trị Perplexity sẽ cao hơn.</a:t>
            </a:r>
          </a:p>
        </p:txBody>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6656990" y="2976907"/>
            <a:ext cx="4974021" cy="1643589"/>
          </a:xfrm>
          <a:custGeom>
            <a:avLst/>
            <a:gdLst/>
            <a:ahLst/>
            <a:cxnLst/>
            <a:rect r="r" b="b" t="t" l="l"/>
            <a:pathLst>
              <a:path h="1643589" w="4974021">
                <a:moveTo>
                  <a:pt x="0" y="0"/>
                </a:moveTo>
                <a:lnTo>
                  <a:pt x="4974020" y="0"/>
                </a:lnTo>
                <a:lnTo>
                  <a:pt x="4974020" y="1643589"/>
                </a:lnTo>
                <a:lnTo>
                  <a:pt x="0" y="1643589"/>
                </a:lnTo>
                <a:lnTo>
                  <a:pt x="0" y="0"/>
                </a:lnTo>
                <a:close/>
              </a:path>
            </a:pathLst>
          </a:custGeom>
          <a:blipFill>
            <a:blip r:embed="rId13"/>
            <a:stretch>
              <a:fillRect l="0" t="0" r="0" b="0"/>
            </a:stretch>
          </a:blipFill>
        </p:spPr>
      </p:sp>
      <p:sp>
        <p:nvSpPr>
          <p:cNvPr name="TextBox 21" id="21"/>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chủ đề từ dữ liệu từ các bình luận đánh giá sản phẩm trên trang Tiki.</a:t>
            </a:r>
          </a:p>
        </p:txBody>
      </p:sp>
      <p:sp>
        <p:nvSpPr>
          <p:cNvPr name="TextBox 22" id="22"/>
          <p:cNvSpPr txBox="true"/>
          <p:nvPr/>
        </p:nvSpPr>
        <p:spPr>
          <a:xfrm rot="0">
            <a:off x="940217" y="2266761"/>
            <a:ext cx="5922666" cy="576796"/>
          </a:xfrm>
          <a:prstGeom prst="rect">
            <a:avLst/>
          </a:prstGeom>
        </p:spPr>
        <p:txBody>
          <a:bodyPr anchor="t" rtlCol="false" tIns="0" lIns="0" bIns="0" rIns="0">
            <a:spAutoFit/>
          </a:bodyPr>
          <a:lstStyle/>
          <a:p>
            <a:pPr algn="ctr">
              <a:lnSpc>
                <a:spcPts val="4676"/>
              </a:lnSpc>
              <a:spcBef>
                <a:spcPct val="0"/>
              </a:spcBef>
            </a:pPr>
            <a:r>
              <a:rPr lang="en-US" sz="3340">
                <a:solidFill>
                  <a:srgbClr val="1D1A1B"/>
                </a:solidFill>
                <a:latin typeface="Public Sans"/>
                <a:ea typeface="Public Sans"/>
                <a:cs typeface="Public Sans"/>
                <a:sym typeface="Public Sans"/>
              </a:rPr>
              <a:t>Đánh giá mô hình:</a:t>
            </a:r>
          </a:p>
        </p:txBody>
      </p:sp>
      <p:sp>
        <p:nvSpPr>
          <p:cNvPr name="TextBox 23" id="23"/>
          <p:cNvSpPr txBox="true"/>
          <p:nvPr/>
        </p:nvSpPr>
        <p:spPr>
          <a:xfrm rot="0">
            <a:off x="426243" y="4718819"/>
            <a:ext cx="17660938" cy="481330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Topic Div</a:t>
            </a:r>
            <a:r>
              <a:rPr lang="en-US" b="true" sz="2499">
                <a:solidFill>
                  <a:srgbClr val="1D1A1B"/>
                </a:solidFill>
                <a:latin typeface="Public Sans Bold"/>
                <a:ea typeface="Public Sans Bold"/>
                <a:cs typeface="Public Sans Bold"/>
                <a:sym typeface="Public Sans Bold"/>
              </a:rPr>
              <a:t>ersity: 0.61</a:t>
            </a:r>
          </a:p>
          <a:p>
            <a:pPr algn="l" marL="539749" indent="-269875" lvl="1">
              <a:lnSpc>
                <a:spcPts val="3499"/>
              </a:lnSpc>
              <a:spcBef>
                <a:spcPct val="0"/>
              </a:spcBef>
              <a:buFont typeface="Arial"/>
              <a:buChar char="•"/>
            </a:pPr>
            <a:r>
              <a:rPr lang="en-US" b="true" sz="2499">
                <a:solidFill>
                  <a:srgbClr val="1D1A1B"/>
                </a:solidFill>
                <a:latin typeface="Public Sans Bold"/>
                <a:ea typeface="Public Sans Bold"/>
                <a:cs typeface="Public Sans Bold"/>
                <a:sym typeface="Public Sans Bold"/>
              </a:rPr>
              <a:t>Ý nghĩa:</a:t>
            </a:r>
          </a:p>
          <a:p>
            <a:pPr algn="l" marL="1079499" indent="-359833" lvl="2">
              <a:lnSpc>
                <a:spcPts val="3499"/>
              </a:lnSpc>
              <a:spcBef>
                <a:spcPct val="0"/>
              </a:spcBef>
              <a:buFont typeface="Arial"/>
              <a:buChar char="⚬"/>
            </a:pPr>
            <a:r>
              <a:rPr lang="en-US" sz="2499">
                <a:solidFill>
                  <a:srgbClr val="1D1A1B"/>
                </a:solidFill>
                <a:latin typeface="Public Sans"/>
                <a:ea typeface="Public Sans"/>
                <a:cs typeface="Public Sans"/>
                <a:sym typeface="Public Sans"/>
              </a:rPr>
              <a:t>Topic Diversity đo lường mức độ khác biệt giữa các chủ đề, thường được tính dựa trên sự không trùng lặp của các từ khóa hàng đầu (top words) giữa các chủ đề.</a:t>
            </a:r>
          </a:p>
          <a:p>
            <a:pPr algn="l" marL="1079499" indent="-359833" lvl="2">
              <a:lnSpc>
                <a:spcPts val="3499"/>
              </a:lnSpc>
              <a:spcBef>
                <a:spcPct val="0"/>
              </a:spcBef>
              <a:buFont typeface="Arial"/>
              <a:buChar char="⚬"/>
            </a:pPr>
            <a:r>
              <a:rPr lang="en-US" sz="2499">
                <a:solidFill>
                  <a:srgbClr val="1D1A1B"/>
                </a:solidFill>
                <a:latin typeface="Public Sans"/>
                <a:ea typeface="Public Sans"/>
                <a:cs typeface="Public Sans"/>
                <a:sym typeface="Public Sans"/>
              </a:rPr>
              <a:t>Giá trị nằm trong khoảng [0, 1]:</a:t>
            </a:r>
          </a:p>
          <a:p>
            <a:pPr algn="l" marL="1619248" indent="-404812" lvl="3">
              <a:lnSpc>
                <a:spcPts val="3499"/>
              </a:lnSpc>
              <a:spcBef>
                <a:spcPct val="0"/>
              </a:spcBef>
              <a:buFont typeface="Arial"/>
              <a:buChar char="￭"/>
            </a:pPr>
            <a:r>
              <a:rPr lang="en-US" sz="2499">
                <a:solidFill>
                  <a:srgbClr val="1D1A1B"/>
                </a:solidFill>
                <a:latin typeface="Public Sans"/>
                <a:ea typeface="Public Sans"/>
                <a:cs typeface="Public Sans"/>
                <a:sym typeface="Public Sans"/>
              </a:rPr>
              <a:t>Gần 1: Các chủ đề rất khác biệt, ít trùng lặp từ khóa.</a:t>
            </a:r>
          </a:p>
          <a:p>
            <a:pPr algn="l" marL="1619248" indent="-404812" lvl="3">
              <a:lnSpc>
                <a:spcPts val="3499"/>
              </a:lnSpc>
              <a:spcBef>
                <a:spcPct val="0"/>
              </a:spcBef>
              <a:buFont typeface="Arial"/>
              <a:buChar char="￭"/>
            </a:pPr>
            <a:r>
              <a:rPr lang="en-US" sz="2499">
                <a:solidFill>
                  <a:srgbClr val="1D1A1B"/>
                </a:solidFill>
                <a:latin typeface="Public Sans"/>
                <a:ea typeface="Public Sans"/>
                <a:cs typeface="Public Sans"/>
                <a:sym typeface="Public Sans"/>
              </a:rPr>
              <a:t>Gần 0: Các chủ đề có nhiều từ khóa trùng lặp, khó phân biệt.</a:t>
            </a:r>
          </a:p>
          <a:p>
            <a:pPr algn="l" marL="1079499" indent="-359833" lvl="2">
              <a:lnSpc>
                <a:spcPts val="3499"/>
              </a:lnSpc>
              <a:spcBef>
                <a:spcPct val="0"/>
              </a:spcBef>
              <a:buFont typeface="Arial"/>
              <a:buChar char="⚬"/>
            </a:pPr>
            <a:r>
              <a:rPr lang="en-US" b="true" sz="2499">
                <a:solidFill>
                  <a:srgbClr val="1D1A1B"/>
                </a:solidFill>
                <a:latin typeface="Public Sans Bold"/>
                <a:ea typeface="Public Sans Bold"/>
                <a:cs typeface="Public Sans Bold"/>
                <a:sym typeface="Public Sans Bold"/>
              </a:rPr>
              <a:t>Nhận xét:</a:t>
            </a:r>
          </a:p>
          <a:p>
            <a:pPr algn="l" marL="1619248" indent="-404812" lvl="3">
              <a:lnSpc>
                <a:spcPts val="3499"/>
              </a:lnSpc>
              <a:spcBef>
                <a:spcPct val="0"/>
              </a:spcBef>
              <a:buFont typeface="Arial"/>
              <a:buChar char="￭"/>
            </a:pPr>
            <a:r>
              <a:rPr lang="en-US" sz="2499">
                <a:solidFill>
                  <a:srgbClr val="1D1A1B"/>
                </a:solidFill>
                <a:latin typeface="Public Sans"/>
                <a:ea typeface="Public Sans"/>
                <a:cs typeface="Public Sans"/>
                <a:sym typeface="Public Sans"/>
              </a:rPr>
              <a:t>Giá trị 0.61 cho thấy các chủ đề có mức độ khác biệt trung bình khá, nhưng vẫn còn không gian để cải thiện.</a:t>
            </a:r>
          </a:p>
          <a:p>
            <a:pPr algn="l" marL="1619248" indent="-404812" lvl="3">
              <a:lnSpc>
                <a:spcPts val="3499"/>
              </a:lnSpc>
              <a:spcBef>
                <a:spcPct val="0"/>
              </a:spcBef>
              <a:buFont typeface="Arial"/>
              <a:buChar char="￭"/>
            </a:pPr>
            <a:r>
              <a:rPr lang="en-US" sz="2499">
                <a:solidFill>
                  <a:srgbClr val="1D1A1B"/>
                </a:solidFill>
                <a:latin typeface="Public Sans"/>
                <a:ea typeface="Public Sans"/>
                <a:cs typeface="Public Sans"/>
                <a:sym typeface="Public Sans"/>
              </a:rPr>
              <a:t>Mức</a:t>
            </a:r>
            <a:r>
              <a:rPr lang="en-US" sz="2499">
                <a:solidFill>
                  <a:srgbClr val="1D1A1B"/>
                </a:solidFill>
                <a:latin typeface="Public Sans"/>
                <a:ea typeface="Public Sans"/>
                <a:cs typeface="Public Sans"/>
                <a:sym typeface="Public Sans"/>
              </a:rPr>
              <a:t> 0.61 là chấp nhận được, nhưng lý tưởng hơn là đạt khoảng 0.7–0.8 để đảm bảo các chủ đề rõ ràng và phân biệt tốt hơn.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3">
              <a:extLst>
                <a:ext uri="{96DAC541-7B7A-43D3-8B79-37D633B846F1}">
                  <asvg:svgBlip xmlns:asvg="http://schemas.microsoft.com/office/drawing/2016/SVG/main" r:embed="rId4"/>
                </a:ext>
              </a:extLst>
            </a:blip>
            <a:stretch>
              <a:fillRect l="0" t="-483256" r="0" b="0"/>
            </a:stretch>
          </a:blipFill>
        </p:spPr>
      </p:sp>
      <p:sp>
        <p:nvSpPr>
          <p:cNvPr name="Freeform 4" id="4"/>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071560" y="10170587"/>
            <a:ext cx="2172079" cy="690405"/>
          </a:xfrm>
          <a:custGeom>
            <a:avLst/>
            <a:gdLst/>
            <a:ahLst/>
            <a:cxnLst/>
            <a:rect r="r" b="b" t="t" l="l"/>
            <a:pathLst>
              <a:path h="690405" w="2172079">
                <a:moveTo>
                  <a:pt x="0" y="0"/>
                </a:moveTo>
                <a:lnTo>
                  <a:pt x="2172079" y="0"/>
                </a:lnTo>
                <a:lnTo>
                  <a:pt x="2172079" y="690405"/>
                </a:lnTo>
                <a:lnTo>
                  <a:pt x="0" y="690405"/>
                </a:lnTo>
                <a:lnTo>
                  <a:pt x="0" y="0"/>
                </a:lnTo>
                <a:close/>
              </a:path>
            </a:pathLst>
          </a:custGeom>
          <a:blipFill>
            <a:blip r:embed="rId7">
              <a:extLst>
                <a:ext uri="{96DAC541-7B7A-43D3-8B79-37D633B846F1}">
                  <asvg:svgBlip xmlns:asvg="http://schemas.microsoft.com/office/drawing/2016/SVG/main" r:embed="rId8"/>
                </a:ext>
              </a:extLst>
            </a:blip>
            <a:stretch>
              <a:fillRect l="0" t="-23484" r="0" b="0"/>
            </a:stretch>
          </a:blipFill>
        </p:spPr>
      </p:sp>
      <p:grpSp>
        <p:nvGrpSpPr>
          <p:cNvPr name="Group 6" id="6"/>
          <p:cNvGrpSpPr/>
          <p:nvPr/>
        </p:nvGrpSpPr>
        <p:grpSpPr>
          <a:xfrm rot="-10800000">
            <a:off x="13962050" y="-1511325"/>
            <a:ext cx="5151463" cy="2368575"/>
            <a:chOff x="0" y="0"/>
            <a:chExt cx="1223810" cy="562692"/>
          </a:xfrm>
        </p:grpSpPr>
        <p:sp>
          <p:nvSpPr>
            <p:cNvPr name="Freeform 7" id="7"/>
            <p:cNvSpPr/>
            <p:nvPr/>
          </p:nvSpPr>
          <p:spPr>
            <a:xfrm flipH="false" flipV="false" rot="0">
              <a:off x="0" y="0"/>
              <a:ext cx="1223810" cy="562692"/>
            </a:xfrm>
            <a:custGeom>
              <a:avLst/>
              <a:gdLst/>
              <a:ahLst/>
              <a:cxnLst/>
              <a:rect r="r" b="b" t="t" l="l"/>
              <a:pathLst>
                <a:path h="562692" w="1223810">
                  <a:moveTo>
                    <a:pt x="1223810" y="281346"/>
                  </a:moveTo>
                  <a:lnTo>
                    <a:pt x="1020610" y="562692"/>
                  </a:lnTo>
                  <a:lnTo>
                    <a:pt x="203200" y="562692"/>
                  </a:lnTo>
                  <a:lnTo>
                    <a:pt x="0" y="281346"/>
                  </a:lnTo>
                  <a:lnTo>
                    <a:pt x="203200" y="0"/>
                  </a:lnTo>
                  <a:lnTo>
                    <a:pt x="1020610" y="0"/>
                  </a:lnTo>
                  <a:lnTo>
                    <a:pt x="1223810" y="281346"/>
                  </a:lnTo>
                  <a:close/>
                </a:path>
              </a:pathLst>
            </a:custGeom>
            <a:solidFill>
              <a:srgbClr val="A10D00"/>
            </a:solidFill>
          </p:spPr>
        </p:sp>
        <p:sp>
          <p:nvSpPr>
            <p:cNvPr name="TextBox 8" id="8"/>
            <p:cNvSpPr txBox="true"/>
            <p:nvPr/>
          </p:nvSpPr>
          <p:spPr>
            <a:xfrm>
              <a:off x="114300" y="-57150"/>
              <a:ext cx="995210"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028700" y="-773671"/>
            <a:ext cx="16014700" cy="1198000"/>
            <a:chOff x="0" y="0"/>
            <a:chExt cx="8542899" cy="639062"/>
          </a:xfrm>
        </p:grpSpPr>
        <p:sp>
          <p:nvSpPr>
            <p:cNvPr name="Freeform 10" id="10"/>
            <p:cNvSpPr/>
            <p:nvPr/>
          </p:nvSpPr>
          <p:spPr>
            <a:xfrm flipH="false" flipV="false" rot="0">
              <a:off x="0" y="0"/>
              <a:ext cx="8542899" cy="639062"/>
            </a:xfrm>
            <a:custGeom>
              <a:avLst/>
              <a:gdLst/>
              <a:ahLst/>
              <a:cxnLst/>
              <a:rect r="r" b="b" t="t" l="l"/>
              <a:pathLst>
                <a:path h="639062" w="8542899">
                  <a:moveTo>
                    <a:pt x="8542899" y="319531"/>
                  </a:moveTo>
                  <a:lnTo>
                    <a:pt x="8339699" y="639062"/>
                  </a:lnTo>
                  <a:lnTo>
                    <a:pt x="203200" y="639062"/>
                  </a:lnTo>
                  <a:lnTo>
                    <a:pt x="0" y="319531"/>
                  </a:lnTo>
                  <a:lnTo>
                    <a:pt x="203200" y="0"/>
                  </a:lnTo>
                  <a:lnTo>
                    <a:pt x="8339699" y="0"/>
                  </a:lnTo>
                  <a:lnTo>
                    <a:pt x="8542899"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8314299" cy="696212"/>
            </a:xfrm>
            <a:prstGeom prst="rect">
              <a:avLst/>
            </a:prstGeom>
          </p:spPr>
          <p:txBody>
            <a:bodyPr anchor="ctr" rtlCol="false" tIns="50800" lIns="50800" bIns="50800" rIns="50800"/>
            <a:lstStyle/>
            <a:p>
              <a:pPr algn="ctr">
                <a:lnSpc>
                  <a:spcPts val="3499"/>
                </a:lnSpc>
              </a:pPr>
            </a:p>
          </p:txBody>
        </p:sp>
      </p:grpSp>
      <p:sp>
        <p:nvSpPr>
          <p:cNvPr name="Freeform 12" id="12"/>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7259300" y="-477220"/>
            <a:ext cx="1106195" cy="901549"/>
          </a:xfrm>
          <a:custGeom>
            <a:avLst/>
            <a:gdLst/>
            <a:ahLst/>
            <a:cxnLst/>
            <a:rect r="r" b="b" t="t" l="l"/>
            <a:pathLst>
              <a:path h="901549" w="1106195">
                <a:moveTo>
                  <a:pt x="0" y="0"/>
                </a:moveTo>
                <a:lnTo>
                  <a:pt x="1106195" y="0"/>
                </a:lnTo>
                <a:lnTo>
                  <a:pt x="1106195" y="901549"/>
                </a:lnTo>
                <a:lnTo>
                  <a:pt x="0" y="9015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866210" y="630167"/>
            <a:ext cx="12782742" cy="606426"/>
          </a:xfrm>
          <a:prstGeom prst="rect">
            <a:avLst/>
          </a:prstGeom>
        </p:spPr>
        <p:txBody>
          <a:bodyPr anchor="t" rtlCol="false" tIns="0" lIns="0" bIns="0" rIns="0">
            <a:spAutoFit/>
          </a:bodyPr>
          <a:lstStyle/>
          <a:p>
            <a:pPr algn="l">
              <a:lnSpc>
                <a:spcPts val="4899"/>
              </a:lnSpc>
            </a:pPr>
            <a:r>
              <a:rPr lang="en-US" sz="3499" b="true">
                <a:solidFill>
                  <a:srgbClr val="1D1A1B"/>
                </a:solidFill>
                <a:latin typeface="Public Sans Bold"/>
                <a:ea typeface="Public Sans Bold"/>
                <a:cs typeface="Public Sans Bold"/>
                <a:sym typeface="Public Sans Bold"/>
              </a:rPr>
              <a:t>Các bước phân tích dữ liệu trong thương mại điện tử</a:t>
            </a:r>
          </a:p>
        </p:txBody>
      </p:sp>
      <p:sp>
        <p:nvSpPr>
          <p:cNvPr name="TextBox 15" id="15"/>
          <p:cNvSpPr txBox="true"/>
          <p:nvPr/>
        </p:nvSpPr>
        <p:spPr>
          <a:xfrm rot="0">
            <a:off x="866210" y="1322318"/>
            <a:ext cx="3707725" cy="869950"/>
          </a:xfrm>
          <a:prstGeom prst="rect">
            <a:avLst/>
          </a:prstGeom>
        </p:spPr>
        <p:txBody>
          <a:bodyPr anchor="t" rtlCol="false" tIns="0" lIns="0" bIns="0" rIns="0">
            <a:spAutoFit/>
          </a:bodyPr>
          <a:lstStyle/>
          <a:p>
            <a:pPr algn="ctr">
              <a:lnSpc>
                <a:spcPts val="3499"/>
              </a:lnSpc>
              <a:spcBef>
                <a:spcPct val="0"/>
              </a:spcBef>
            </a:pPr>
            <a:r>
              <a:rPr lang="en-US" sz="2499">
                <a:solidFill>
                  <a:srgbClr val="1D1A1B"/>
                </a:solidFill>
                <a:latin typeface="Public Sans"/>
                <a:ea typeface="Public Sans"/>
                <a:cs typeface="Public Sans"/>
                <a:sym typeface="Public Sans"/>
              </a:rPr>
              <a:t>Phần 2. Làm sạch dữ liệu </a:t>
            </a:r>
          </a:p>
          <a:p>
            <a:pPr algn="ctr">
              <a:lnSpc>
                <a:spcPts val="3499"/>
              </a:lnSpc>
              <a:spcBef>
                <a:spcPct val="0"/>
              </a:spcBef>
            </a:pPr>
          </a:p>
        </p:txBody>
      </p:sp>
      <p:sp>
        <p:nvSpPr>
          <p:cNvPr name="Freeform 16" id="16"/>
          <p:cNvSpPr/>
          <p:nvPr/>
        </p:nvSpPr>
        <p:spPr>
          <a:xfrm flipH="false" flipV="false" rot="0">
            <a:off x="2659465" y="2032822"/>
            <a:ext cx="12969071" cy="7220950"/>
          </a:xfrm>
          <a:custGeom>
            <a:avLst/>
            <a:gdLst/>
            <a:ahLst/>
            <a:cxnLst/>
            <a:rect r="r" b="b" t="t" l="l"/>
            <a:pathLst>
              <a:path h="7220950" w="12969071">
                <a:moveTo>
                  <a:pt x="0" y="0"/>
                </a:moveTo>
                <a:lnTo>
                  <a:pt x="12969070" y="0"/>
                </a:lnTo>
                <a:lnTo>
                  <a:pt x="12969070" y="7220949"/>
                </a:lnTo>
                <a:lnTo>
                  <a:pt x="0" y="7220949"/>
                </a:lnTo>
                <a:lnTo>
                  <a:pt x="0" y="0"/>
                </a:lnTo>
                <a:close/>
              </a:path>
            </a:pathLst>
          </a:custGeom>
          <a:blipFill>
            <a:blip r:embed="rId13"/>
            <a:stretch>
              <a:fillRect l="0" t="0" r="0" b="0"/>
            </a:stretch>
          </a:blipFill>
        </p:spPr>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3409748" y="3658239"/>
            <a:ext cx="11301259" cy="2118986"/>
          </a:xfrm>
          <a:custGeom>
            <a:avLst/>
            <a:gdLst/>
            <a:ahLst/>
            <a:cxnLst/>
            <a:rect r="r" b="b" t="t" l="l"/>
            <a:pathLst>
              <a:path h="2118986" w="11301259">
                <a:moveTo>
                  <a:pt x="0" y="0"/>
                </a:moveTo>
                <a:lnTo>
                  <a:pt x="11301259" y="0"/>
                </a:lnTo>
                <a:lnTo>
                  <a:pt x="11301259" y="2118986"/>
                </a:lnTo>
                <a:lnTo>
                  <a:pt x="0" y="2118986"/>
                </a:lnTo>
                <a:lnTo>
                  <a:pt x="0" y="0"/>
                </a:lnTo>
                <a:close/>
              </a:path>
            </a:pathLst>
          </a:custGeom>
          <a:blipFill>
            <a:blip r:embed="rId13"/>
            <a:stretch>
              <a:fillRect l="0" t="0" r="0" b="0"/>
            </a:stretch>
          </a:blipFill>
        </p:spPr>
      </p:sp>
      <p:sp>
        <p:nvSpPr>
          <p:cNvPr name="Freeform 21" id="21"/>
          <p:cNvSpPr/>
          <p:nvPr/>
        </p:nvSpPr>
        <p:spPr>
          <a:xfrm flipH="false" flipV="false" rot="0">
            <a:off x="2437763" y="6591907"/>
            <a:ext cx="13245229" cy="1738436"/>
          </a:xfrm>
          <a:custGeom>
            <a:avLst/>
            <a:gdLst/>
            <a:ahLst/>
            <a:cxnLst/>
            <a:rect r="r" b="b" t="t" l="l"/>
            <a:pathLst>
              <a:path h="1738436" w="13245229">
                <a:moveTo>
                  <a:pt x="0" y="0"/>
                </a:moveTo>
                <a:lnTo>
                  <a:pt x="13245230" y="0"/>
                </a:lnTo>
                <a:lnTo>
                  <a:pt x="13245230" y="1738437"/>
                </a:lnTo>
                <a:lnTo>
                  <a:pt x="0" y="1738437"/>
                </a:lnTo>
                <a:lnTo>
                  <a:pt x="0" y="0"/>
                </a:lnTo>
                <a:close/>
              </a:path>
            </a:pathLst>
          </a:custGeom>
          <a:blipFill>
            <a:blip r:embed="rId14"/>
            <a:stretch>
              <a:fillRect l="0" t="0" r="0" b="0"/>
            </a:stretch>
          </a:blipFill>
        </p:spPr>
      </p:sp>
      <p:sp>
        <p:nvSpPr>
          <p:cNvPr name="TextBox 22" id="22"/>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chủ đề từ dữ liệu từ các bình luận đánh giá sản phẩm trên trang Tiki.</a:t>
            </a:r>
          </a:p>
        </p:txBody>
      </p:sp>
      <p:sp>
        <p:nvSpPr>
          <p:cNvPr name="TextBox 23" id="23"/>
          <p:cNvSpPr txBox="true"/>
          <p:nvPr/>
        </p:nvSpPr>
        <p:spPr>
          <a:xfrm rot="0">
            <a:off x="940217" y="2266761"/>
            <a:ext cx="5922666" cy="576796"/>
          </a:xfrm>
          <a:prstGeom prst="rect">
            <a:avLst/>
          </a:prstGeom>
        </p:spPr>
        <p:txBody>
          <a:bodyPr anchor="t" rtlCol="false" tIns="0" lIns="0" bIns="0" rIns="0">
            <a:spAutoFit/>
          </a:bodyPr>
          <a:lstStyle/>
          <a:p>
            <a:pPr algn="ctr">
              <a:lnSpc>
                <a:spcPts val="4676"/>
              </a:lnSpc>
              <a:spcBef>
                <a:spcPct val="0"/>
              </a:spcBef>
            </a:pPr>
            <a:r>
              <a:rPr lang="en-US" sz="3340">
                <a:solidFill>
                  <a:srgbClr val="1D1A1B"/>
                </a:solidFill>
                <a:latin typeface="Public Sans"/>
                <a:ea typeface="Public Sans"/>
                <a:cs typeface="Public Sans"/>
                <a:sym typeface="Public Sans"/>
              </a:rPr>
              <a:t>Đánh giá mô hình:</a:t>
            </a: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8268528" y="3108865"/>
            <a:ext cx="8990772" cy="4843778"/>
          </a:xfrm>
          <a:custGeom>
            <a:avLst/>
            <a:gdLst/>
            <a:ahLst/>
            <a:cxnLst/>
            <a:rect r="r" b="b" t="t" l="l"/>
            <a:pathLst>
              <a:path h="4843778" w="8990772">
                <a:moveTo>
                  <a:pt x="0" y="0"/>
                </a:moveTo>
                <a:lnTo>
                  <a:pt x="8990772" y="0"/>
                </a:lnTo>
                <a:lnTo>
                  <a:pt x="8990772" y="4843778"/>
                </a:lnTo>
                <a:lnTo>
                  <a:pt x="0" y="4843778"/>
                </a:lnTo>
                <a:lnTo>
                  <a:pt x="0" y="0"/>
                </a:lnTo>
                <a:close/>
              </a:path>
            </a:pathLst>
          </a:custGeom>
          <a:blipFill>
            <a:blip r:embed="rId13"/>
            <a:stretch>
              <a:fillRect l="0" t="0" r="0" b="0"/>
            </a:stretch>
          </a:blipFill>
        </p:spPr>
      </p:sp>
      <p:sp>
        <p:nvSpPr>
          <p:cNvPr name="TextBox 21" id="21"/>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chủ đề từ dữ liệu từ các bình luận đánh giá sản phẩm trên trang Tiki.</a:t>
            </a:r>
          </a:p>
        </p:txBody>
      </p:sp>
      <p:sp>
        <p:nvSpPr>
          <p:cNvPr name="TextBox 22" id="22"/>
          <p:cNvSpPr txBox="true"/>
          <p:nvPr/>
        </p:nvSpPr>
        <p:spPr>
          <a:xfrm rot="0">
            <a:off x="1244600" y="2076261"/>
            <a:ext cx="2424092" cy="576796"/>
          </a:xfrm>
          <a:prstGeom prst="rect">
            <a:avLst/>
          </a:prstGeom>
        </p:spPr>
        <p:txBody>
          <a:bodyPr anchor="t" rtlCol="false" tIns="0" lIns="0" bIns="0" rIns="0">
            <a:spAutoFit/>
          </a:bodyPr>
          <a:lstStyle/>
          <a:p>
            <a:pPr algn="ctr">
              <a:lnSpc>
                <a:spcPts val="4676"/>
              </a:lnSpc>
              <a:spcBef>
                <a:spcPct val="0"/>
              </a:spcBef>
            </a:pPr>
            <a:r>
              <a:rPr lang="en-US" sz="3340">
                <a:solidFill>
                  <a:srgbClr val="1D1A1B"/>
                </a:solidFill>
                <a:latin typeface="Public Sans"/>
                <a:ea typeface="Public Sans"/>
                <a:cs typeface="Public Sans"/>
                <a:sym typeface="Public Sans"/>
              </a:rPr>
              <a:t>Nhận xét:</a:t>
            </a:r>
          </a:p>
        </p:txBody>
      </p:sp>
      <p:sp>
        <p:nvSpPr>
          <p:cNvPr name="TextBox 23" id="23"/>
          <p:cNvSpPr txBox="true"/>
          <p:nvPr/>
        </p:nvSpPr>
        <p:spPr>
          <a:xfrm rot="0">
            <a:off x="1028700" y="2786407"/>
            <a:ext cx="6816587" cy="612775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Mô hình được sử dụng để lọc ra các chủ để của các bình luận đánh giá sản phẩm và biết được tỉ lệ đánh giá tiêu cực và tích cực của các chủ đề đó. Từ đó có thể áp dụng để biết được rõ những điểm cần phải cải thiện để đánh giá tốt hơn.</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Từ biểu đồ trên ta thấy điểm tiêu cực của dịch vụ mua sắm và giao hàng của Tiki là khá cao(41%) cần tìm hiểu nguyên nhân và đưa ra giải pháp.</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Chất lượng sản phầm và dịch vụ, Dịch vụ đóng gói và giao hàng của Tiki là cực kì tốt cho thấy khách hài lòng nhất với 2 dịch vụ này.</a:t>
            </a: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5">
              <a:extLst>
                <a:ext uri="{96DAC541-7B7A-43D3-8B79-37D633B846F1}">
                  <asvg:svgBlip xmlns:asvg="http://schemas.microsoft.com/office/drawing/2016/SVG/main" r:embed="rId6"/>
                </a:ext>
              </a:extLst>
            </a:blip>
            <a:stretch>
              <a:fillRect l="0" t="-483256" r="0" b="0"/>
            </a:stretch>
          </a:blipFill>
        </p:spPr>
      </p:sp>
      <p:sp>
        <p:nvSpPr>
          <p:cNvPr name="Freeform 17" id="17"/>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8268528" y="3108865"/>
            <a:ext cx="8990772" cy="4843778"/>
          </a:xfrm>
          <a:custGeom>
            <a:avLst/>
            <a:gdLst/>
            <a:ahLst/>
            <a:cxnLst/>
            <a:rect r="r" b="b" t="t" l="l"/>
            <a:pathLst>
              <a:path h="4843778" w="8990772">
                <a:moveTo>
                  <a:pt x="0" y="0"/>
                </a:moveTo>
                <a:lnTo>
                  <a:pt x="8990772" y="0"/>
                </a:lnTo>
                <a:lnTo>
                  <a:pt x="8990772" y="4843778"/>
                </a:lnTo>
                <a:lnTo>
                  <a:pt x="0" y="4843778"/>
                </a:lnTo>
                <a:lnTo>
                  <a:pt x="0" y="0"/>
                </a:lnTo>
                <a:close/>
              </a:path>
            </a:pathLst>
          </a:custGeom>
          <a:blipFill>
            <a:blip r:embed="rId9"/>
            <a:stretch>
              <a:fillRect l="0" t="0" r="0" b="0"/>
            </a:stretch>
          </a:blipFill>
        </p:spPr>
      </p:sp>
      <p:sp>
        <p:nvSpPr>
          <p:cNvPr name="TextBox 19" id="19"/>
          <p:cNvSpPr txBox="true"/>
          <p:nvPr/>
        </p:nvSpPr>
        <p:spPr>
          <a:xfrm rot="0">
            <a:off x="3576993" y="630167"/>
            <a:ext cx="11134015" cy="1225551"/>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Mô hình phân tích chủ đề từ dữ liệu từ các bình luận đánh giá sản phẩm trên trang Tiki.</a:t>
            </a:r>
          </a:p>
        </p:txBody>
      </p:sp>
      <p:sp>
        <p:nvSpPr>
          <p:cNvPr name="TextBox 20" id="20"/>
          <p:cNvSpPr txBox="true"/>
          <p:nvPr/>
        </p:nvSpPr>
        <p:spPr>
          <a:xfrm rot="0">
            <a:off x="1244600" y="4409979"/>
            <a:ext cx="5834183" cy="21844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Ứng dụng:</a:t>
            </a:r>
          </a:p>
          <a:p>
            <a:pPr algn="l">
              <a:lnSpc>
                <a:spcPts val="3499"/>
              </a:lnSpc>
              <a:spcBef>
                <a:spcPct val="0"/>
              </a:spcBef>
            </a:pPr>
            <a:r>
              <a:rPr lang="en-US" sz="2499">
                <a:solidFill>
                  <a:srgbClr val="1D1A1B"/>
                </a:solidFill>
                <a:latin typeface="Public Sans"/>
                <a:ea typeface="Public Sans"/>
                <a:cs typeface="Public Sans"/>
                <a:sym typeface="Public Sans"/>
              </a:rPr>
              <a:t>Cải thiện sản phẩm/dịch vụ: Dựa trên kết quả và biểu đồ, doanh nghiệp có thể tập trung cải thiện các chủ đề nhận được nhiều cảm xúc tiêu cực.</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702766" y="1705091"/>
            <a:ext cx="3248858" cy="86995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Xu Hướng Thị Trường</a:t>
            </a:r>
          </a:p>
          <a:p>
            <a:pPr algn="ctr">
              <a:lnSpc>
                <a:spcPts val="3499"/>
              </a:lnSpc>
              <a:spcBef>
                <a:spcPct val="0"/>
              </a:spcBef>
            </a:pPr>
          </a:p>
        </p:txBody>
      </p:sp>
      <p:sp>
        <p:nvSpPr>
          <p:cNvPr name="TextBox 21" id="21"/>
          <p:cNvSpPr txBox="true"/>
          <p:nvPr/>
        </p:nvSpPr>
        <p:spPr>
          <a:xfrm rot="0">
            <a:off x="1136650" y="2285811"/>
            <a:ext cx="11945431" cy="7004050"/>
          </a:xfrm>
          <a:prstGeom prst="rect">
            <a:avLst/>
          </a:prstGeom>
        </p:spPr>
        <p:txBody>
          <a:bodyPr anchor="t" rtlCol="false" tIns="0" lIns="0" bIns="0" rIns="0">
            <a:spAutoFit/>
          </a:bodyPr>
          <a:lstStyle/>
          <a:p>
            <a:pPr algn="l">
              <a:lnSpc>
                <a:spcPts val="3499"/>
              </a:lnSpc>
              <a:spcBef>
                <a:spcPct val="0"/>
              </a:spcBef>
            </a:pPr>
            <a:r>
              <a:rPr lang="en-US" sz="2499">
                <a:solidFill>
                  <a:srgbClr val="1D1A1B"/>
                </a:solidFill>
                <a:latin typeface="Public Sans"/>
                <a:ea typeface="Public Sans"/>
                <a:cs typeface="Public Sans"/>
                <a:sym typeface="Public Sans"/>
              </a:rPr>
              <a:t>Dựa trên EDA (Phân tích dữ liệu khám phá), có thể rút ra những xu hướng chính sau:</a:t>
            </a:r>
          </a:p>
          <a:p>
            <a:pPr algn="l">
              <a:lnSpc>
                <a:spcPts val="3499"/>
              </a:lnSpc>
              <a:spcBef>
                <a:spcPct val="0"/>
              </a:spcBef>
            </a:pPr>
            <a:r>
              <a:rPr lang="en-US" sz="2499">
                <a:solidFill>
                  <a:srgbClr val="1D1A1B"/>
                </a:solidFill>
                <a:latin typeface="Public Sans"/>
                <a:ea typeface="Public Sans"/>
                <a:cs typeface="Public Sans"/>
                <a:sym typeface="Public Sans"/>
              </a:rPr>
              <a:t>Phân khúc sản phẩm giá rẻ (dưới 500.000 VNĐ) chiếm áp đảo trên Tiki cả về số lượng và sức mua. Đây là phân khúc đại chúng, phổ thông, phù hợp với hành vi "săn sale" và mua sắm thường xuyên.</a:t>
            </a:r>
          </a:p>
          <a:p>
            <a:pPr algn="l">
              <a:lnSpc>
                <a:spcPts val="3499"/>
              </a:lnSpc>
              <a:spcBef>
                <a:spcPct val="0"/>
              </a:spcBef>
            </a:pPr>
            <a:r>
              <a:rPr lang="en-US" sz="2499">
                <a:solidFill>
                  <a:srgbClr val="1D1A1B"/>
                </a:solidFill>
                <a:latin typeface="Public Sans"/>
                <a:ea typeface="Public Sans"/>
                <a:cs typeface="Public Sans"/>
                <a:sym typeface="Public Sans"/>
              </a:rPr>
              <a:t>Các sản phẩm trong nhóm giá từ 15–30 triệu VNĐ nổi bật trong phân khúc cao cấp, được xem là vùng giá neo cho người dùng trung lưu nâng cấp trải nghiệm.</a:t>
            </a:r>
          </a:p>
          <a:p>
            <a:pPr algn="l">
              <a:lnSpc>
                <a:spcPts val="3499"/>
              </a:lnSpc>
              <a:spcBef>
                <a:spcPct val="0"/>
              </a:spcBef>
            </a:pPr>
            <a:r>
              <a:rPr lang="en-US" sz="2499">
                <a:solidFill>
                  <a:srgbClr val="1D1A1B"/>
                </a:solidFill>
                <a:latin typeface="Public Sans"/>
                <a:ea typeface="Public Sans"/>
                <a:cs typeface="Public Sans"/>
                <a:sym typeface="Public Sans"/>
              </a:rPr>
              <a:t>Ngành hàng có mức giảm giá trung bình cao: nhà sách, điện gia dụng, nhà cửa – đời sống. Trong khi các danh mục như hàng quốc tế, máy ảnh giữ giá khá tốt.</a:t>
            </a:r>
          </a:p>
          <a:p>
            <a:pPr algn="l">
              <a:lnSpc>
                <a:spcPts val="3499"/>
              </a:lnSpc>
              <a:spcBef>
                <a:spcPct val="0"/>
              </a:spcBef>
            </a:pPr>
            <a:r>
              <a:rPr lang="en-US" sz="2499">
                <a:solidFill>
                  <a:srgbClr val="1D1A1B"/>
                </a:solidFill>
                <a:latin typeface="Public Sans"/>
                <a:ea typeface="Public Sans"/>
                <a:cs typeface="Public Sans"/>
                <a:sym typeface="Public Sans"/>
              </a:rPr>
              <a:t>Không tồn tại mối tương quan mạnh giữa giảm giá và số lượng bán, nhưng số lượng đánh giá (review_count) lại tương quan dương rõ rệt với số lượng bán, cho thấy niềm tin và phản hồi khách hàng là yếu tố cốt lõi trong hành vi tiêu dùng.</a:t>
            </a:r>
          </a:p>
          <a:p>
            <a:pPr algn="l">
              <a:lnSpc>
                <a:spcPts val="3499"/>
              </a:lnSpc>
              <a:spcBef>
                <a:spcPct val="0"/>
              </a:spcBef>
            </a:pPr>
            <a:r>
              <a:rPr lang="en-US" sz="2499">
                <a:solidFill>
                  <a:srgbClr val="1D1A1B"/>
                </a:solidFill>
                <a:latin typeface="Public Sans"/>
                <a:ea typeface="Public Sans"/>
                <a:cs typeface="Public Sans"/>
                <a:sym typeface="Public Sans"/>
              </a:rPr>
              <a:t>Một số brand nổi bật như LocknLock, Sunhouse, TP-Link cho thấy chiến lược giá cao nhưng vẫn có số lượng bán tốt – nhờ thương hiệu và độ tin cậy.</a:t>
            </a:r>
          </a:p>
          <a:p>
            <a:pPr algn="l">
              <a:lnSpc>
                <a:spcPts val="3499"/>
              </a:lnSpc>
              <a:spcBef>
                <a:spcPct val="0"/>
              </a:spcBef>
            </a:pPr>
            <a:r>
              <a:rPr lang="en-US" sz="2499">
                <a:solidFill>
                  <a:srgbClr val="1D1A1B"/>
                </a:solidFill>
                <a:latin typeface="Public Sans"/>
                <a:ea typeface="Public Sans"/>
                <a:cs typeface="Public Sans"/>
                <a:sym typeface="Public Sans"/>
              </a:rPr>
              <a:t>Top 1% sản phẩm đắt nhất vẫn có sức mua, đặc biệt trong phân khúc từ 18–22 triệu VNĐ, mở ra tiềm năng thị trường cao cấp.</a:t>
            </a:r>
          </a:p>
        </p:txBody>
      </p:sp>
      <p:sp>
        <p:nvSpPr>
          <p:cNvPr name="Freeform 22" id="22"/>
          <p:cNvSpPr/>
          <p:nvPr/>
        </p:nvSpPr>
        <p:spPr>
          <a:xfrm flipH="false" flipV="false" rot="0">
            <a:off x="13203149" y="3429000"/>
            <a:ext cx="4603753" cy="4280352"/>
          </a:xfrm>
          <a:custGeom>
            <a:avLst/>
            <a:gdLst/>
            <a:ahLst/>
            <a:cxnLst/>
            <a:rect r="r" b="b" t="t" l="l"/>
            <a:pathLst>
              <a:path h="4280352" w="4603753">
                <a:moveTo>
                  <a:pt x="0" y="0"/>
                </a:moveTo>
                <a:lnTo>
                  <a:pt x="4603754" y="0"/>
                </a:lnTo>
                <a:lnTo>
                  <a:pt x="4603754" y="4280352"/>
                </a:lnTo>
                <a:lnTo>
                  <a:pt x="0" y="4280352"/>
                </a:lnTo>
                <a:lnTo>
                  <a:pt x="0" y="0"/>
                </a:lnTo>
                <a:close/>
              </a:path>
            </a:pathLst>
          </a:custGeom>
          <a:blipFill>
            <a:blip r:embed="rId13"/>
            <a:stretch>
              <a:fillRect l="-30089" t="0" r="-115389" b="0"/>
            </a:stretch>
          </a:blipFill>
        </p:spPr>
      </p:sp>
      <p:sp>
        <p:nvSpPr>
          <p:cNvPr name="TextBox 23" id="23"/>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Tổng kết</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133894" y="2647825"/>
            <a:ext cx="6586143" cy="481330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Tiki</a:t>
            </a:r>
            <a:r>
              <a:rPr lang="en-US" sz="2499">
                <a:solidFill>
                  <a:srgbClr val="1D1A1B"/>
                </a:solidFill>
                <a:latin typeface="Public Sans"/>
                <a:ea typeface="Public Sans"/>
                <a:cs typeface="Public Sans"/>
                <a:sym typeface="Public Sans"/>
              </a:rPr>
              <a:t> hiện định vị là sàn TMĐT phổ thông, tập trung vào sản phẩm giá rẻ và khuyến mãi.</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Các chương trình giảm giá tập trung vào mức 10–20–50%, dễ truyền thông.</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Doanh thu và độ phủ thương hiệu đến từ sản phẩm rẻ dễ tiếp cận, nhưng đang dần có sự chuyển dịch sang phân khúc cao cấp nhờ một số danh mục như điện tử, xe máy, quốc tế.</a:t>
            </a:r>
          </a:p>
          <a:p>
            <a:pPr algn="l">
              <a:lnSpc>
                <a:spcPts val="3499"/>
              </a:lnSpc>
              <a:spcBef>
                <a:spcPct val="0"/>
              </a:spcBef>
            </a:pPr>
          </a:p>
        </p:txBody>
      </p:sp>
      <p:sp>
        <p:nvSpPr>
          <p:cNvPr name="Freeform 21" id="21"/>
          <p:cNvSpPr/>
          <p:nvPr/>
        </p:nvSpPr>
        <p:spPr>
          <a:xfrm flipH="false" flipV="false" rot="0">
            <a:off x="8165951" y="1369943"/>
            <a:ext cx="9762021" cy="5494623"/>
          </a:xfrm>
          <a:custGeom>
            <a:avLst/>
            <a:gdLst/>
            <a:ahLst/>
            <a:cxnLst/>
            <a:rect r="r" b="b" t="t" l="l"/>
            <a:pathLst>
              <a:path h="5494623" w="9762021">
                <a:moveTo>
                  <a:pt x="0" y="0"/>
                </a:moveTo>
                <a:lnTo>
                  <a:pt x="9762020" y="0"/>
                </a:lnTo>
                <a:lnTo>
                  <a:pt x="9762020" y="5494623"/>
                </a:lnTo>
                <a:lnTo>
                  <a:pt x="0" y="5494623"/>
                </a:lnTo>
                <a:lnTo>
                  <a:pt x="0" y="0"/>
                </a:lnTo>
                <a:close/>
              </a:path>
            </a:pathLst>
          </a:custGeom>
          <a:blipFill>
            <a:blip r:embed="rId13"/>
            <a:stretch>
              <a:fillRect l="0" t="0" r="0" b="0"/>
            </a:stretch>
          </a:blipFill>
        </p:spPr>
      </p:sp>
      <p:sp>
        <p:nvSpPr>
          <p:cNvPr name="TextBox 22" id="22"/>
          <p:cNvSpPr txBox="true"/>
          <p:nvPr/>
        </p:nvSpPr>
        <p:spPr>
          <a:xfrm rot="0">
            <a:off x="1718059" y="1682383"/>
            <a:ext cx="4782264"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Chiến</a:t>
            </a:r>
            <a:r>
              <a:rPr lang="en-US" b="true" sz="2499">
                <a:solidFill>
                  <a:srgbClr val="1D1A1B"/>
                </a:solidFill>
                <a:latin typeface="Public Sans Bold"/>
                <a:ea typeface="Public Sans Bold"/>
                <a:cs typeface="Public Sans Bold"/>
                <a:sym typeface="Public Sans Bold"/>
              </a:rPr>
              <a:t> Lược Kinh Doanh Hiện Tại</a:t>
            </a:r>
          </a:p>
        </p:txBody>
      </p:sp>
      <p:sp>
        <p:nvSpPr>
          <p:cNvPr name="TextBox 23" id="23"/>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Tổng kết</a:t>
            </a:r>
          </a:p>
        </p:txBody>
      </p:sp>
      <p:sp>
        <p:nvSpPr>
          <p:cNvPr name="TextBox 24" id="24"/>
          <p:cNvSpPr txBox="true"/>
          <p:nvPr/>
        </p:nvSpPr>
        <p:spPr>
          <a:xfrm rot="0">
            <a:off x="1920927" y="7469138"/>
            <a:ext cx="13357801" cy="1308100"/>
          </a:xfrm>
          <a:prstGeom prst="rect">
            <a:avLst/>
          </a:prstGeom>
        </p:spPr>
        <p:txBody>
          <a:bodyPr anchor="t" rtlCol="false" tIns="0" lIns="0" bIns="0" rIns="0">
            <a:spAutoFit/>
          </a:bodyPr>
          <a:lstStyle/>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Các ngành hàng như sách, mẹ bé, thời trang triển khai ưu đãi thường xuyên và có xu hướng sử dụng combo/bán kèm để tăng doanh số.</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Việc tạo đánh giá chưa được tối ưu, mặc dù review ảnh hưởng lớn đến hành vi mua sắm.</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028700" y="4631257"/>
            <a:ext cx="7364683" cy="4900862"/>
          </a:xfrm>
          <a:custGeom>
            <a:avLst/>
            <a:gdLst/>
            <a:ahLst/>
            <a:cxnLst/>
            <a:rect r="r" b="b" t="t" l="l"/>
            <a:pathLst>
              <a:path h="4900862" w="7364683">
                <a:moveTo>
                  <a:pt x="0" y="0"/>
                </a:moveTo>
                <a:lnTo>
                  <a:pt x="7364683" y="0"/>
                </a:lnTo>
                <a:lnTo>
                  <a:pt x="7364683" y="4900862"/>
                </a:lnTo>
                <a:lnTo>
                  <a:pt x="0" y="4900862"/>
                </a:lnTo>
                <a:lnTo>
                  <a:pt x="0" y="0"/>
                </a:lnTo>
                <a:close/>
              </a:path>
            </a:pathLst>
          </a:custGeom>
          <a:blipFill>
            <a:blip r:embed="rId13"/>
            <a:stretch>
              <a:fillRect l="0" t="0" r="0" b="0"/>
            </a:stretch>
          </a:blipFill>
        </p:spPr>
      </p:sp>
      <p:sp>
        <p:nvSpPr>
          <p:cNvPr name="TextBox 21" id="21"/>
          <p:cNvSpPr txBox="true"/>
          <p:nvPr/>
        </p:nvSpPr>
        <p:spPr>
          <a:xfrm rot="0">
            <a:off x="1133894" y="2647825"/>
            <a:ext cx="15604706" cy="262255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T</a:t>
            </a:r>
            <a:r>
              <a:rPr lang="en-US" b="true" sz="2499">
                <a:solidFill>
                  <a:srgbClr val="1D1A1B"/>
                </a:solidFill>
                <a:latin typeface="Public Sans Bold"/>
                <a:ea typeface="Public Sans Bold"/>
                <a:cs typeface="Public Sans Bold"/>
                <a:sym typeface="Public Sans Bold"/>
              </a:rPr>
              <a:t>heo Danh Mục Sản Phẩm:</a:t>
            </a:r>
          </a:p>
          <a:p>
            <a:pPr algn="l">
              <a:lnSpc>
                <a:spcPts val="3499"/>
              </a:lnSpc>
              <a:spcBef>
                <a:spcPct val="0"/>
              </a:spcBef>
            </a:pPr>
            <a:r>
              <a:rPr lang="en-US" b="true" sz="2499">
                <a:solidFill>
                  <a:srgbClr val="1D1A1B"/>
                </a:solidFill>
                <a:latin typeface="Public Sans Bold"/>
                <a:ea typeface="Public Sans Bold"/>
                <a:cs typeface="Public Sans Bold"/>
                <a:sym typeface="Public Sans Bold"/>
              </a:rPr>
              <a:t>Giá thấp (dưới 500K)</a:t>
            </a:r>
            <a:r>
              <a:rPr lang="en-US" sz="2499">
                <a:solidFill>
                  <a:srgbClr val="1D1A1B"/>
                </a:solidFill>
                <a:latin typeface="Public Sans"/>
                <a:ea typeface="Public Sans"/>
                <a:cs typeface="Public Sans"/>
                <a:sym typeface="Public Sans"/>
              </a:rPr>
              <a:t>: Ưu tiên số lượng → Flash sale, combo, voucher đại trà.</a:t>
            </a:r>
          </a:p>
          <a:p>
            <a:pPr algn="l">
              <a:lnSpc>
                <a:spcPts val="3499"/>
              </a:lnSpc>
              <a:spcBef>
                <a:spcPct val="0"/>
              </a:spcBef>
            </a:pPr>
            <a:r>
              <a:rPr lang="en-US" b="true" sz="2499">
                <a:solidFill>
                  <a:srgbClr val="1D1A1B"/>
                </a:solidFill>
                <a:latin typeface="Public Sans Bold"/>
                <a:ea typeface="Public Sans Bold"/>
                <a:cs typeface="Public Sans Bold"/>
                <a:sym typeface="Public Sans Bold"/>
              </a:rPr>
              <a:t>Điện tử / quốc tế / cao cấp</a:t>
            </a:r>
            <a:r>
              <a:rPr lang="en-US" sz="2499">
                <a:solidFill>
                  <a:srgbClr val="1D1A1B"/>
                </a:solidFill>
                <a:latin typeface="Public Sans"/>
                <a:ea typeface="Public Sans"/>
                <a:cs typeface="Public Sans"/>
                <a:sym typeface="Public Sans"/>
              </a:rPr>
              <a:t>: Tăng trải nghiệm → livestream, bảo hành, đánh giá chuyên sâu.</a:t>
            </a:r>
          </a:p>
          <a:p>
            <a:pPr algn="l">
              <a:lnSpc>
                <a:spcPts val="3499"/>
              </a:lnSpc>
              <a:spcBef>
                <a:spcPct val="0"/>
              </a:spcBef>
            </a:pPr>
            <a:r>
              <a:rPr lang="en-US" b="true" sz="2499">
                <a:solidFill>
                  <a:srgbClr val="1D1A1B"/>
                </a:solidFill>
                <a:latin typeface="Public Sans Bold"/>
                <a:ea typeface="Public Sans Bold"/>
                <a:cs typeface="Public Sans Bold"/>
                <a:sym typeface="Public Sans Bold"/>
              </a:rPr>
              <a:t>Thời trang</a:t>
            </a:r>
            <a:r>
              <a:rPr lang="en-US" sz="2499">
                <a:solidFill>
                  <a:srgbClr val="1D1A1B"/>
                </a:solidFill>
                <a:latin typeface="Public Sans"/>
                <a:ea typeface="Public Sans"/>
                <a:cs typeface="Public Sans"/>
                <a:sym typeface="Public Sans"/>
              </a:rPr>
              <a:t>: Áp dụng xu hướng “Mix &amp; Match”, khuyến mãi mùa vụ, gợi ý set đồ.</a:t>
            </a:r>
          </a:p>
          <a:p>
            <a:pPr algn="l">
              <a:lnSpc>
                <a:spcPts val="3499"/>
              </a:lnSpc>
              <a:spcBef>
                <a:spcPct val="0"/>
              </a:spcBef>
            </a:pPr>
          </a:p>
          <a:p>
            <a:pPr algn="l">
              <a:lnSpc>
                <a:spcPts val="3499"/>
              </a:lnSpc>
              <a:spcBef>
                <a:spcPct val="0"/>
              </a:spcBef>
            </a:pPr>
          </a:p>
        </p:txBody>
      </p:sp>
      <p:sp>
        <p:nvSpPr>
          <p:cNvPr name="TextBox 22" id="22"/>
          <p:cNvSpPr txBox="true"/>
          <p:nvPr/>
        </p:nvSpPr>
        <p:spPr>
          <a:xfrm rot="0">
            <a:off x="1136650" y="1726309"/>
            <a:ext cx="7391043"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Đề Xuất Chiến</a:t>
            </a:r>
            <a:r>
              <a:rPr lang="en-US" b="true" sz="2499">
                <a:solidFill>
                  <a:srgbClr val="1D1A1B"/>
                </a:solidFill>
                <a:latin typeface="Public Sans Bold"/>
                <a:ea typeface="Public Sans Bold"/>
                <a:cs typeface="Public Sans Bold"/>
                <a:sym typeface="Public Sans Bold"/>
              </a:rPr>
              <a:t> Lược Phát Triển (Theo từng yếu tố)</a:t>
            </a:r>
          </a:p>
        </p:txBody>
      </p:sp>
      <p:sp>
        <p:nvSpPr>
          <p:cNvPr name="TextBox 23" id="23"/>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Tổng kết</a:t>
            </a:r>
          </a:p>
        </p:txBody>
      </p:sp>
      <p:sp>
        <p:nvSpPr>
          <p:cNvPr name="TextBox 24" id="24"/>
          <p:cNvSpPr txBox="true"/>
          <p:nvPr/>
        </p:nvSpPr>
        <p:spPr>
          <a:xfrm rot="0">
            <a:off x="9144000" y="5346575"/>
            <a:ext cx="8178914" cy="306070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Theo Thương Hiệu (Brand):</a:t>
            </a:r>
          </a:p>
          <a:p>
            <a:pPr algn="l">
              <a:lnSpc>
                <a:spcPts val="3499"/>
              </a:lnSpc>
              <a:spcBef>
                <a:spcPct val="0"/>
              </a:spcBef>
            </a:pPr>
            <a:r>
              <a:rPr lang="en-US" sz="2499">
                <a:solidFill>
                  <a:srgbClr val="1D1A1B"/>
                </a:solidFill>
                <a:latin typeface="Public Sans"/>
                <a:ea typeface="Public Sans"/>
                <a:cs typeface="Public Sans"/>
                <a:sym typeface="Public Sans"/>
              </a:rPr>
              <a:t>T</a:t>
            </a:r>
            <a:r>
              <a:rPr lang="en-US" sz="2499">
                <a:solidFill>
                  <a:srgbClr val="1D1A1B"/>
                </a:solidFill>
                <a:latin typeface="Public Sans"/>
                <a:ea typeface="Public Sans"/>
                <a:cs typeface="Public Sans"/>
                <a:sym typeface="Public Sans"/>
              </a:rPr>
              <a:t>op brand bán chạy: Giữ giá ổn định, tăng tương tác với khách hàng (review, quà tặng).</a:t>
            </a:r>
          </a:p>
          <a:p>
            <a:pPr algn="l">
              <a:lnSpc>
                <a:spcPts val="3499"/>
              </a:lnSpc>
              <a:spcBef>
                <a:spcPct val="0"/>
              </a:spcBef>
            </a:pPr>
            <a:r>
              <a:rPr lang="en-US" sz="2499">
                <a:solidFill>
                  <a:srgbClr val="1D1A1B"/>
                </a:solidFill>
                <a:latin typeface="Public Sans"/>
                <a:ea typeface="Public Sans"/>
                <a:cs typeface="Public Sans"/>
                <a:sym typeface="Public Sans"/>
              </a:rPr>
              <a:t>Brand mới, ít review: Tăng đánh giá thật → tặng xu, giảm giá sau mua.</a:t>
            </a:r>
          </a:p>
          <a:p>
            <a:pPr algn="l">
              <a:lnSpc>
                <a:spcPts val="3499"/>
              </a:lnSpc>
              <a:spcBef>
                <a:spcPct val="0"/>
              </a:spcBef>
            </a:pPr>
          </a:p>
          <a:p>
            <a:pPr algn="l">
              <a:lnSpc>
                <a:spcPts val="3499"/>
              </a:lnSpc>
              <a:spcBef>
                <a:spcPct val="0"/>
              </a:spcBef>
            </a:pP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244600" y="4515039"/>
            <a:ext cx="6949859" cy="4419968"/>
          </a:xfrm>
          <a:custGeom>
            <a:avLst/>
            <a:gdLst/>
            <a:ahLst/>
            <a:cxnLst/>
            <a:rect r="r" b="b" t="t" l="l"/>
            <a:pathLst>
              <a:path h="4419968" w="6949859">
                <a:moveTo>
                  <a:pt x="0" y="0"/>
                </a:moveTo>
                <a:lnTo>
                  <a:pt x="6949859" y="0"/>
                </a:lnTo>
                <a:lnTo>
                  <a:pt x="6949859" y="4419969"/>
                </a:lnTo>
                <a:lnTo>
                  <a:pt x="0" y="4419969"/>
                </a:lnTo>
                <a:lnTo>
                  <a:pt x="0" y="0"/>
                </a:lnTo>
                <a:close/>
              </a:path>
            </a:pathLst>
          </a:custGeom>
          <a:blipFill>
            <a:blip r:embed="rId13"/>
            <a:stretch>
              <a:fillRect l="0" t="-11303" r="0" b="0"/>
            </a:stretch>
          </a:blipFill>
        </p:spPr>
      </p:sp>
      <p:sp>
        <p:nvSpPr>
          <p:cNvPr name="TextBox 21" id="21"/>
          <p:cNvSpPr txBox="true"/>
          <p:nvPr/>
        </p:nvSpPr>
        <p:spPr>
          <a:xfrm rot="0">
            <a:off x="1133894" y="2647825"/>
            <a:ext cx="15604706" cy="174625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Theo Sản Phẩm Cụ Thể:</a:t>
            </a:r>
          </a:p>
          <a:p>
            <a:pPr algn="l">
              <a:lnSpc>
                <a:spcPts val="3499"/>
              </a:lnSpc>
              <a:spcBef>
                <a:spcPct val="0"/>
              </a:spcBef>
            </a:pPr>
            <a:r>
              <a:rPr lang="en-US" sz="2499">
                <a:solidFill>
                  <a:srgbClr val="1D1A1B"/>
                </a:solidFill>
                <a:latin typeface="Public Sans"/>
                <a:ea typeface="Public Sans"/>
                <a:cs typeface="Public Sans"/>
                <a:sym typeface="Public Sans"/>
              </a:rPr>
              <a:t>Với sản phẩm có lượng bán cao nhưng ít review → Tận dụng “đòn bẩy uy tín” từ người mua thật.</a:t>
            </a:r>
          </a:p>
          <a:p>
            <a:pPr algn="l">
              <a:lnSpc>
                <a:spcPts val="3499"/>
              </a:lnSpc>
              <a:spcBef>
                <a:spcPct val="0"/>
              </a:spcBef>
            </a:pPr>
            <a:r>
              <a:rPr lang="en-US" sz="2499">
                <a:solidFill>
                  <a:srgbClr val="1D1A1B"/>
                </a:solidFill>
                <a:latin typeface="Public Sans"/>
                <a:ea typeface="Public Sans"/>
                <a:cs typeface="Public Sans"/>
                <a:sym typeface="Public Sans"/>
              </a:rPr>
              <a:t>Với sản phẩm có giá cao nhưng bán thấp → Cần định vị lại, hoặc gắn lợi ích cụ thể thay vì giảm giá.</a:t>
            </a:r>
          </a:p>
          <a:p>
            <a:pPr algn="l">
              <a:lnSpc>
                <a:spcPts val="3499"/>
              </a:lnSpc>
              <a:spcBef>
                <a:spcPct val="0"/>
              </a:spcBef>
            </a:pPr>
          </a:p>
        </p:txBody>
      </p:sp>
      <p:sp>
        <p:nvSpPr>
          <p:cNvPr name="TextBox 22" id="22"/>
          <p:cNvSpPr txBox="true"/>
          <p:nvPr/>
        </p:nvSpPr>
        <p:spPr>
          <a:xfrm rot="0">
            <a:off x="1136650" y="1726309"/>
            <a:ext cx="7391043"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Đề Xuất Chiến</a:t>
            </a:r>
            <a:r>
              <a:rPr lang="en-US" b="true" sz="2499">
                <a:solidFill>
                  <a:srgbClr val="1D1A1B"/>
                </a:solidFill>
                <a:latin typeface="Public Sans Bold"/>
                <a:ea typeface="Public Sans Bold"/>
                <a:cs typeface="Public Sans Bold"/>
                <a:sym typeface="Public Sans Bold"/>
              </a:rPr>
              <a:t> Lược Phát Triển (Theo từng yếu tố)</a:t>
            </a:r>
          </a:p>
        </p:txBody>
      </p:sp>
      <p:sp>
        <p:nvSpPr>
          <p:cNvPr name="TextBox 23" id="23"/>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Tổng kết</a:t>
            </a:r>
          </a:p>
        </p:txBody>
      </p:sp>
      <p:sp>
        <p:nvSpPr>
          <p:cNvPr name="TextBox 24" id="24"/>
          <p:cNvSpPr txBox="true"/>
          <p:nvPr/>
        </p:nvSpPr>
        <p:spPr>
          <a:xfrm rot="0">
            <a:off x="8704698" y="5086350"/>
            <a:ext cx="9382483" cy="3498850"/>
          </a:xfrm>
          <a:prstGeom prst="rect">
            <a:avLst/>
          </a:prstGeom>
        </p:spPr>
        <p:txBody>
          <a:bodyPr anchor="t" rtlCol="false" tIns="0" lIns="0" bIns="0" rIns="0">
            <a:spAutoFit/>
          </a:bodyPr>
          <a:lstStyle/>
          <a:p>
            <a:pPr algn="l">
              <a:lnSpc>
                <a:spcPts val="3499"/>
              </a:lnSpc>
            </a:pPr>
            <a:r>
              <a:rPr lang="en-US" sz="2499" b="true">
                <a:solidFill>
                  <a:srgbClr val="1D1A1B"/>
                </a:solidFill>
                <a:latin typeface="Public Sans Bold"/>
                <a:ea typeface="Public Sans Bold"/>
                <a:cs typeface="Public Sans Bold"/>
                <a:sym typeface="Public Sans Bold"/>
              </a:rPr>
              <a:t>Theo Hành vi Khách Hàng:</a:t>
            </a:r>
          </a:p>
          <a:p>
            <a:pPr algn="l">
              <a:lnSpc>
                <a:spcPts val="3499"/>
              </a:lnSpc>
              <a:spcBef>
                <a:spcPct val="0"/>
              </a:spcBef>
            </a:pPr>
            <a:r>
              <a:rPr lang="en-US" sz="2499">
                <a:solidFill>
                  <a:srgbClr val="1D1A1B"/>
                </a:solidFill>
                <a:latin typeface="Public Sans"/>
                <a:ea typeface="Public Sans"/>
                <a:cs typeface="Public Sans"/>
                <a:sym typeface="Public Sans"/>
              </a:rPr>
              <a:t>Người dùng </a:t>
            </a:r>
            <a:r>
              <a:rPr lang="en-US" sz="2499">
                <a:solidFill>
                  <a:srgbClr val="1D1A1B"/>
                </a:solidFill>
                <a:latin typeface="Public Sans"/>
                <a:ea typeface="Public Sans"/>
                <a:cs typeface="Public Sans"/>
                <a:sym typeface="Public Sans"/>
              </a:rPr>
              <a:t>phổ thông mua nhanh – cần giá hợp lý, giao nhanh, thông tin đơn giản.</a:t>
            </a:r>
          </a:p>
          <a:p>
            <a:pPr algn="l">
              <a:lnSpc>
                <a:spcPts val="3499"/>
              </a:lnSpc>
              <a:spcBef>
                <a:spcPct val="0"/>
              </a:spcBef>
            </a:pPr>
            <a:r>
              <a:rPr lang="en-US" sz="2499">
                <a:solidFill>
                  <a:srgbClr val="1D1A1B"/>
                </a:solidFill>
                <a:latin typeface="Public Sans"/>
                <a:ea typeface="Public Sans"/>
                <a:cs typeface="Public Sans"/>
                <a:sym typeface="Public Sans"/>
              </a:rPr>
              <a:t>Người tiêu dùng trung lưu – cao cấp cần độ tin cậy, đánh giá thực tế, trải nghiệm cá nhân hóa.</a:t>
            </a:r>
          </a:p>
          <a:p>
            <a:pPr algn="l">
              <a:lnSpc>
                <a:spcPts val="3499"/>
              </a:lnSpc>
              <a:spcBef>
                <a:spcPct val="0"/>
              </a:spcBef>
            </a:pPr>
          </a:p>
          <a:p>
            <a:pPr algn="l">
              <a:lnSpc>
                <a:spcPts val="3499"/>
              </a:lnSpc>
              <a:spcBef>
                <a:spcPct val="0"/>
              </a:spcBef>
            </a:pPr>
          </a:p>
          <a:p>
            <a:pPr algn="l">
              <a:lnSpc>
                <a:spcPts val="3499"/>
              </a:lnSpc>
              <a:spcBef>
                <a:spcPct val="0"/>
              </a:spcBef>
            </a:pPr>
          </a:p>
        </p:txBody>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0191058" y="2541649"/>
            <a:ext cx="7896123" cy="5446026"/>
          </a:xfrm>
          <a:custGeom>
            <a:avLst/>
            <a:gdLst/>
            <a:ahLst/>
            <a:cxnLst/>
            <a:rect r="r" b="b" t="t" l="l"/>
            <a:pathLst>
              <a:path h="5446026" w="7896123">
                <a:moveTo>
                  <a:pt x="0" y="0"/>
                </a:moveTo>
                <a:lnTo>
                  <a:pt x="7896123" y="0"/>
                </a:lnTo>
                <a:lnTo>
                  <a:pt x="7896123" y="5446026"/>
                </a:lnTo>
                <a:lnTo>
                  <a:pt x="0" y="5446026"/>
                </a:lnTo>
                <a:lnTo>
                  <a:pt x="0" y="0"/>
                </a:lnTo>
                <a:close/>
              </a:path>
            </a:pathLst>
          </a:custGeom>
          <a:blipFill>
            <a:blip r:embed="rId13"/>
            <a:stretch>
              <a:fillRect l="-10353" t="0" r="0" b="0"/>
            </a:stretch>
          </a:blipFill>
        </p:spPr>
      </p:sp>
      <p:sp>
        <p:nvSpPr>
          <p:cNvPr name="TextBox 21" id="21"/>
          <p:cNvSpPr txBox="true"/>
          <p:nvPr/>
        </p:nvSpPr>
        <p:spPr>
          <a:xfrm rot="0">
            <a:off x="1133894" y="2626623"/>
            <a:ext cx="8882888" cy="306070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SVM</a:t>
            </a:r>
            <a:r>
              <a:rPr lang="en-US" b="true" sz="2499">
                <a:solidFill>
                  <a:srgbClr val="1D1A1B"/>
                </a:solidFill>
                <a:latin typeface="Public Sans Bold"/>
                <a:ea typeface="Public Sans Bold"/>
                <a:cs typeface="Public Sans Bold"/>
                <a:sym typeface="Public Sans Bold"/>
              </a:rPr>
              <a:t> hiệu quả hơn Logistic Regression, đặc biệt với lớp "Tiêu cực", nhưng cả hai mô hình đều yếu ở lớp Trung tính.</a:t>
            </a:r>
          </a:p>
          <a:p>
            <a:pPr algn="l">
              <a:lnSpc>
                <a:spcPts val="3499"/>
              </a:lnSpc>
              <a:spcBef>
                <a:spcPct val="0"/>
              </a:spcBef>
            </a:pPr>
            <a:r>
              <a:rPr lang="en-US" b="true" sz="2499">
                <a:solidFill>
                  <a:srgbClr val="1D1A1B"/>
                </a:solidFill>
                <a:latin typeface="Public Sans Bold"/>
                <a:ea typeface="Public Sans Bold"/>
                <a:cs typeface="Public Sans Bold"/>
                <a:sym typeface="Public Sans Bold"/>
              </a:rPr>
              <a:t>Phân tích cảm xúc giúp:</a:t>
            </a:r>
          </a:p>
          <a:p>
            <a:pPr algn="l" marL="539749" indent="-269875" lvl="1">
              <a:lnSpc>
                <a:spcPts val="3499"/>
              </a:lnSpc>
              <a:spcBef>
                <a:spcPct val="0"/>
              </a:spcBef>
              <a:buFont typeface="Arial"/>
              <a:buChar char="•"/>
            </a:pPr>
            <a:r>
              <a:rPr lang="en-US" b="true" sz="2499">
                <a:solidFill>
                  <a:srgbClr val="1D1A1B"/>
                </a:solidFill>
                <a:latin typeface="Public Sans Bold"/>
                <a:ea typeface="Public Sans Bold"/>
                <a:cs typeface="Public Sans Bold"/>
                <a:sym typeface="Public Sans Bold"/>
              </a:rPr>
              <a:t>P</a:t>
            </a:r>
            <a:r>
              <a:rPr lang="en-US" sz="2499">
                <a:solidFill>
                  <a:srgbClr val="1D1A1B"/>
                </a:solidFill>
                <a:latin typeface="Public Sans"/>
                <a:ea typeface="Public Sans"/>
                <a:cs typeface="Public Sans"/>
                <a:sym typeface="Public Sans"/>
              </a:rPr>
              <a:t>hát hiện sản phẩm bị phàn nàn nhiều nhất.</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Tự động gợi ý nhóm hàng cần cải tiến.</a:t>
            </a:r>
          </a:p>
          <a:p>
            <a:pPr algn="l" marL="539749" indent="-269875" lvl="1">
              <a:lnSpc>
                <a:spcPts val="3499"/>
              </a:lnSpc>
              <a:spcBef>
                <a:spcPct val="0"/>
              </a:spcBef>
              <a:buFont typeface="Arial"/>
              <a:buChar char="•"/>
            </a:pPr>
            <a:r>
              <a:rPr lang="en-US" sz="2499">
                <a:solidFill>
                  <a:srgbClr val="1D1A1B"/>
                </a:solidFill>
                <a:latin typeface="Public Sans"/>
                <a:ea typeface="Public Sans"/>
                <a:cs typeface="Public Sans"/>
                <a:sym typeface="Public Sans"/>
              </a:rPr>
              <a:t>Hỗ trợ phòng chăm sóc khách hàng lọc ý kiến tiêu cực.</a:t>
            </a:r>
          </a:p>
          <a:p>
            <a:pPr algn="l">
              <a:lnSpc>
                <a:spcPts val="3499"/>
              </a:lnSpc>
              <a:spcBef>
                <a:spcPct val="0"/>
              </a:spcBef>
            </a:pPr>
          </a:p>
        </p:txBody>
      </p:sp>
      <p:sp>
        <p:nvSpPr>
          <p:cNvPr name="TextBox 22" id="22"/>
          <p:cNvSpPr txBox="true"/>
          <p:nvPr/>
        </p:nvSpPr>
        <p:spPr>
          <a:xfrm rot="0">
            <a:off x="1133894" y="1911160"/>
            <a:ext cx="2780705"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Phân</a:t>
            </a:r>
            <a:r>
              <a:rPr lang="en-US" b="true" sz="2499">
                <a:solidFill>
                  <a:srgbClr val="1D1A1B"/>
                </a:solidFill>
                <a:latin typeface="Public Sans Bold"/>
                <a:ea typeface="Public Sans Bold"/>
                <a:cs typeface="Public Sans Bold"/>
                <a:sym typeface="Public Sans Bold"/>
              </a:rPr>
              <a:t> Tích Mô Hình</a:t>
            </a:r>
          </a:p>
        </p:txBody>
      </p:sp>
      <p:sp>
        <p:nvSpPr>
          <p:cNvPr name="TextBox 23" id="23"/>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Tổng kết</a:t>
            </a:r>
          </a:p>
        </p:txBody>
      </p:sp>
      <p:sp>
        <p:nvSpPr>
          <p:cNvPr name="TextBox 24" id="24"/>
          <p:cNvSpPr txBox="true"/>
          <p:nvPr/>
        </p:nvSpPr>
        <p:spPr>
          <a:xfrm rot="0">
            <a:off x="1133894" y="6363598"/>
            <a:ext cx="10060438" cy="2622550"/>
          </a:xfrm>
          <a:prstGeom prst="rect">
            <a:avLst/>
          </a:prstGeom>
        </p:spPr>
        <p:txBody>
          <a:bodyPr anchor="t" rtlCol="false" tIns="0" lIns="0" bIns="0" rIns="0">
            <a:spAutoFit/>
          </a:bodyPr>
          <a:lstStyle/>
          <a:p>
            <a:pPr algn="l">
              <a:lnSpc>
                <a:spcPts val="3499"/>
              </a:lnSpc>
              <a:spcBef>
                <a:spcPct val="0"/>
              </a:spcBef>
            </a:pPr>
            <a:r>
              <a:rPr lang="en-US" b="true" sz="2499">
                <a:solidFill>
                  <a:srgbClr val="1D1A1B"/>
                </a:solidFill>
                <a:latin typeface="Public Sans Bold"/>
                <a:ea typeface="Public Sans Bold"/>
                <a:cs typeface="Public Sans Bold"/>
                <a:sym typeface="Public Sans Bold"/>
              </a:rPr>
              <a:t>Ứng dụng:</a:t>
            </a:r>
          </a:p>
          <a:p>
            <a:pPr algn="l">
              <a:lnSpc>
                <a:spcPts val="3499"/>
              </a:lnSpc>
              <a:spcBef>
                <a:spcPct val="0"/>
              </a:spcBef>
            </a:pPr>
            <a:r>
              <a:rPr lang="en-US" sz="2499">
                <a:solidFill>
                  <a:srgbClr val="1D1A1B"/>
                </a:solidFill>
                <a:latin typeface="Public Sans"/>
                <a:ea typeface="Public Sans"/>
                <a:cs typeface="Public Sans"/>
                <a:sym typeface="Public Sans"/>
              </a:rPr>
              <a:t>Tự động đánh giá mức độ hài lòng từ bình luận.</a:t>
            </a:r>
          </a:p>
          <a:p>
            <a:pPr algn="l">
              <a:lnSpc>
                <a:spcPts val="3499"/>
              </a:lnSpc>
              <a:spcBef>
                <a:spcPct val="0"/>
              </a:spcBef>
            </a:pPr>
            <a:r>
              <a:rPr lang="en-US" sz="2499">
                <a:solidFill>
                  <a:srgbClr val="1D1A1B"/>
                </a:solidFill>
                <a:latin typeface="Public Sans"/>
                <a:ea typeface="Public Sans"/>
                <a:cs typeface="Public Sans"/>
                <a:sym typeface="Public Sans"/>
              </a:rPr>
              <a:t>Ưu tiên xử lý nhanh các đánh giá tiêu cực → giữ khách hàng.</a:t>
            </a:r>
          </a:p>
          <a:p>
            <a:pPr algn="l">
              <a:lnSpc>
                <a:spcPts val="3499"/>
              </a:lnSpc>
              <a:spcBef>
                <a:spcPct val="0"/>
              </a:spcBef>
            </a:pPr>
            <a:r>
              <a:rPr lang="en-US" sz="2499">
                <a:solidFill>
                  <a:srgbClr val="1D1A1B"/>
                </a:solidFill>
                <a:latin typeface="Public Sans"/>
                <a:ea typeface="Public Sans"/>
                <a:cs typeface="Public Sans"/>
                <a:sym typeface="Public Sans"/>
              </a:rPr>
              <a:t>Phân loại chủ đề khiếu nại → cải thiện sản phẩm/dịch vụ.</a:t>
            </a:r>
          </a:p>
          <a:p>
            <a:pPr algn="l">
              <a:lnSpc>
                <a:spcPts val="3499"/>
              </a:lnSpc>
              <a:spcBef>
                <a:spcPct val="0"/>
              </a:spcBef>
            </a:pPr>
            <a:r>
              <a:rPr lang="en-US" sz="2499">
                <a:solidFill>
                  <a:srgbClr val="1D1A1B"/>
                </a:solidFill>
                <a:latin typeface="Public Sans"/>
                <a:ea typeface="Public Sans"/>
                <a:cs typeface="Public Sans"/>
                <a:sym typeface="Public Sans"/>
              </a:rPr>
              <a:t>Đưa ra gợi ý sản phẩm tốt dựa trên cảm xúc tích cực trong đánh giá.</a:t>
            </a:r>
          </a:p>
          <a:p>
            <a:pPr algn="l">
              <a:lnSpc>
                <a:spcPts val="3499"/>
              </a:lnSpc>
              <a:spcBef>
                <a:spcPct val="0"/>
              </a:spcBef>
            </a:pP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10800000">
            <a:off x="14178808" y="-1362592"/>
            <a:ext cx="5119583" cy="2446670"/>
            <a:chOff x="0" y="0"/>
            <a:chExt cx="1177416" cy="562692"/>
          </a:xfrm>
        </p:grpSpPr>
        <p:sp>
          <p:nvSpPr>
            <p:cNvPr name="Freeform 4" id="4"/>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5" id="5"/>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1010392" y="-1362592"/>
            <a:ext cx="5119583" cy="2446670"/>
            <a:chOff x="0" y="0"/>
            <a:chExt cx="1177416" cy="562692"/>
          </a:xfrm>
        </p:grpSpPr>
        <p:sp>
          <p:nvSpPr>
            <p:cNvPr name="Freeform 7" id="7"/>
            <p:cNvSpPr/>
            <p:nvPr/>
          </p:nvSpPr>
          <p:spPr>
            <a:xfrm flipH="false" flipV="false" rot="0">
              <a:off x="0" y="0"/>
              <a:ext cx="1177416" cy="562692"/>
            </a:xfrm>
            <a:custGeom>
              <a:avLst/>
              <a:gdLst/>
              <a:ahLst/>
              <a:cxnLst/>
              <a:rect r="r" b="b" t="t" l="l"/>
              <a:pathLst>
                <a:path h="562692" w="1177416">
                  <a:moveTo>
                    <a:pt x="1177416" y="281346"/>
                  </a:moveTo>
                  <a:lnTo>
                    <a:pt x="974216" y="562692"/>
                  </a:lnTo>
                  <a:lnTo>
                    <a:pt x="203200" y="562692"/>
                  </a:lnTo>
                  <a:lnTo>
                    <a:pt x="0" y="281346"/>
                  </a:lnTo>
                  <a:lnTo>
                    <a:pt x="203200" y="0"/>
                  </a:lnTo>
                  <a:lnTo>
                    <a:pt x="974216" y="0"/>
                  </a:lnTo>
                  <a:lnTo>
                    <a:pt x="1177416" y="281346"/>
                  </a:lnTo>
                  <a:close/>
                </a:path>
              </a:pathLst>
            </a:custGeom>
            <a:solidFill>
              <a:srgbClr val="A10D00"/>
            </a:solidFill>
          </p:spPr>
        </p:sp>
        <p:sp>
          <p:nvSpPr>
            <p:cNvPr name="TextBox 8" id="8"/>
            <p:cNvSpPr txBox="true"/>
            <p:nvPr/>
          </p:nvSpPr>
          <p:spPr>
            <a:xfrm>
              <a:off x="114300" y="-57150"/>
              <a:ext cx="948816" cy="61984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136650" y="-624938"/>
            <a:ext cx="5726233" cy="1198000"/>
            <a:chOff x="0" y="0"/>
            <a:chExt cx="3054608" cy="639062"/>
          </a:xfrm>
        </p:grpSpPr>
        <p:sp>
          <p:nvSpPr>
            <p:cNvPr name="Freeform 10" id="10"/>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1" id="11"/>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1425117" y="-624938"/>
            <a:ext cx="5726233" cy="1198000"/>
            <a:chOff x="0" y="0"/>
            <a:chExt cx="3054608" cy="639062"/>
          </a:xfrm>
        </p:grpSpPr>
        <p:sp>
          <p:nvSpPr>
            <p:cNvPr name="Freeform 13" id="13"/>
            <p:cNvSpPr/>
            <p:nvPr/>
          </p:nvSpPr>
          <p:spPr>
            <a:xfrm flipH="false" flipV="false" rot="0">
              <a:off x="0" y="0"/>
              <a:ext cx="3054608" cy="639062"/>
            </a:xfrm>
            <a:custGeom>
              <a:avLst/>
              <a:gdLst/>
              <a:ahLst/>
              <a:cxnLst/>
              <a:rect r="r" b="b" t="t" l="l"/>
              <a:pathLst>
                <a:path h="639062" w="3054608">
                  <a:moveTo>
                    <a:pt x="3054608" y="319531"/>
                  </a:moveTo>
                  <a:lnTo>
                    <a:pt x="2851408" y="639062"/>
                  </a:lnTo>
                  <a:lnTo>
                    <a:pt x="203200" y="639062"/>
                  </a:lnTo>
                  <a:lnTo>
                    <a:pt x="0" y="319531"/>
                  </a:lnTo>
                  <a:lnTo>
                    <a:pt x="203200" y="0"/>
                  </a:lnTo>
                  <a:lnTo>
                    <a:pt x="2851408" y="0"/>
                  </a:lnTo>
                  <a:lnTo>
                    <a:pt x="3054608" y="319531"/>
                  </a:lnTo>
                  <a:close/>
                </a:path>
              </a:pathLst>
            </a:custGeom>
            <a:solidFill>
              <a:srgbClr val="B51F19"/>
            </a:solidFill>
            <a:ln w="57150" cap="sq">
              <a:solidFill>
                <a:srgbClr val="FFFFFF"/>
              </a:solidFill>
              <a:prstDash val="solid"/>
              <a:miter/>
            </a:ln>
          </p:spPr>
        </p:sp>
        <p:sp>
          <p:nvSpPr>
            <p:cNvPr name="TextBox 14" id="14"/>
            <p:cNvSpPr txBox="true"/>
            <p:nvPr/>
          </p:nvSpPr>
          <p:spPr>
            <a:xfrm>
              <a:off x="114300" y="-57150"/>
              <a:ext cx="2826008" cy="696212"/>
            </a:xfrm>
            <a:prstGeom prst="rect">
              <a:avLst/>
            </a:prstGeom>
          </p:spPr>
          <p:txBody>
            <a:bodyPr anchor="ctr" rtlCol="false" tIns="50800" lIns="50800" bIns="50800" rIns="50800"/>
            <a:lstStyle/>
            <a:p>
              <a:pPr algn="ctr">
                <a:lnSpc>
                  <a:spcPts val="3499"/>
                </a:lnSpc>
              </a:pPr>
            </a:p>
          </p:txBody>
        </p:sp>
      </p:grpSp>
      <p:sp>
        <p:nvSpPr>
          <p:cNvPr name="Freeform 15" id="15"/>
          <p:cNvSpPr/>
          <p:nvPr/>
        </p:nvSpPr>
        <p:spPr>
          <a:xfrm flipH="false" flipV="false" rot="5400000">
            <a:off x="-1121084" y="3083798"/>
            <a:ext cx="2172079" cy="690405"/>
          </a:xfrm>
          <a:custGeom>
            <a:avLst/>
            <a:gdLst/>
            <a:ahLst/>
            <a:cxnLst/>
            <a:rect r="r" b="b" t="t" l="l"/>
            <a:pathLst>
              <a:path h="690405" w="2172079">
                <a:moveTo>
                  <a:pt x="0" y="0"/>
                </a:moveTo>
                <a:lnTo>
                  <a:pt x="2172079" y="0"/>
                </a:lnTo>
                <a:lnTo>
                  <a:pt x="2172079" y="690404"/>
                </a:lnTo>
                <a:lnTo>
                  <a:pt x="0" y="690404"/>
                </a:lnTo>
                <a:lnTo>
                  <a:pt x="0" y="0"/>
                </a:lnTo>
                <a:close/>
              </a:path>
            </a:pathLst>
          </a:custGeom>
          <a:blipFill>
            <a:blip r:embed="rId3">
              <a:extLst>
                <a:ext uri="{96DAC541-7B7A-43D3-8B79-37D633B846F1}">
                  <asvg:svgBlip xmlns:asvg="http://schemas.microsoft.com/office/drawing/2016/SVG/main" r:embed="rId4"/>
                </a:ext>
              </a:extLst>
            </a:blip>
            <a:stretch>
              <a:fillRect l="0" t="-23484" r="0" b="0"/>
            </a:stretch>
          </a:blipFill>
        </p:spPr>
      </p:sp>
      <p:sp>
        <p:nvSpPr>
          <p:cNvPr name="Freeform 16" id="16"/>
          <p:cNvSpPr/>
          <p:nvPr/>
        </p:nvSpPr>
        <p:spPr>
          <a:xfrm flipH="false" flipV="false" rot="-5400000">
            <a:off x="17761450" y="7627647"/>
            <a:ext cx="1053100" cy="720057"/>
          </a:xfrm>
          <a:custGeom>
            <a:avLst/>
            <a:gdLst/>
            <a:ahLst/>
            <a:cxnLst/>
            <a:rect r="r" b="b" t="t" l="l"/>
            <a:pathLst>
              <a:path h="720057" w="1053100">
                <a:moveTo>
                  <a:pt x="0" y="0"/>
                </a:moveTo>
                <a:lnTo>
                  <a:pt x="1053100" y="0"/>
                </a:lnTo>
                <a:lnTo>
                  <a:pt x="1053100" y="720057"/>
                </a:lnTo>
                <a:lnTo>
                  <a:pt x="0" y="7200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537781" y="-2032197"/>
            <a:ext cx="3098800" cy="2738564"/>
          </a:xfrm>
          <a:custGeom>
            <a:avLst/>
            <a:gdLst/>
            <a:ahLst/>
            <a:cxnLst/>
            <a:rect r="r" b="b" t="t" l="l"/>
            <a:pathLst>
              <a:path h="2738564" w="3098800">
                <a:moveTo>
                  <a:pt x="0" y="0"/>
                </a:moveTo>
                <a:lnTo>
                  <a:pt x="3098800" y="0"/>
                </a:lnTo>
                <a:lnTo>
                  <a:pt x="3098800" y="2738564"/>
                </a:lnTo>
                <a:lnTo>
                  <a:pt x="0" y="2738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2785432" y="9977430"/>
            <a:ext cx="11434272" cy="1293877"/>
          </a:xfrm>
          <a:custGeom>
            <a:avLst/>
            <a:gdLst/>
            <a:ahLst/>
            <a:cxnLst/>
            <a:rect r="r" b="b" t="t" l="l"/>
            <a:pathLst>
              <a:path h="1293877" w="11434272">
                <a:moveTo>
                  <a:pt x="0" y="0"/>
                </a:moveTo>
                <a:lnTo>
                  <a:pt x="11434272" y="0"/>
                </a:lnTo>
                <a:lnTo>
                  <a:pt x="11434272" y="1293877"/>
                </a:lnTo>
                <a:lnTo>
                  <a:pt x="0" y="1293877"/>
                </a:lnTo>
                <a:lnTo>
                  <a:pt x="0" y="0"/>
                </a:lnTo>
                <a:close/>
              </a:path>
            </a:pathLst>
          </a:custGeom>
          <a:blipFill>
            <a:blip r:embed="rId9">
              <a:extLst>
                <a:ext uri="{96DAC541-7B7A-43D3-8B79-37D633B846F1}">
                  <asvg:svgBlip xmlns:asvg="http://schemas.microsoft.com/office/drawing/2016/SVG/main" r:embed="rId10"/>
                </a:ext>
              </a:extLst>
            </a:blip>
            <a:stretch>
              <a:fillRect l="0" t="-483256" r="0" b="0"/>
            </a:stretch>
          </a:blipFill>
        </p:spPr>
      </p:sp>
      <p:sp>
        <p:nvSpPr>
          <p:cNvPr name="Freeform 19" id="19"/>
          <p:cNvSpPr/>
          <p:nvPr/>
        </p:nvSpPr>
        <p:spPr>
          <a:xfrm flipH="false" flipV="false" rot="0">
            <a:off x="-508390" y="8777238"/>
            <a:ext cx="1752990" cy="1509762"/>
          </a:xfrm>
          <a:custGeom>
            <a:avLst/>
            <a:gdLst/>
            <a:ahLst/>
            <a:cxnLst/>
            <a:rect r="r" b="b" t="t" l="l"/>
            <a:pathLst>
              <a:path h="1509762" w="1752990">
                <a:moveTo>
                  <a:pt x="0" y="0"/>
                </a:moveTo>
                <a:lnTo>
                  <a:pt x="1752990" y="0"/>
                </a:lnTo>
                <a:lnTo>
                  <a:pt x="1752990" y="1509762"/>
                </a:lnTo>
                <a:lnTo>
                  <a:pt x="0" y="15097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4131200" y="2342961"/>
            <a:ext cx="10910172" cy="7016061"/>
          </a:xfrm>
          <a:custGeom>
            <a:avLst/>
            <a:gdLst/>
            <a:ahLst/>
            <a:cxnLst/>
            <a:rect r="r" b="b" t="t" l="l"/>
            <a:pathLst>
              <a:path h="7016061" w="10910172">
                <a:moveTo>
                  <a:pt x="0" y="0"/>
                </a:moveTo>
                <a:lnTo>
                  <a:pt x="10910172" y="0"/>
                </a:lnTo>
                <a:lnTo>
                  <a:pt x="10910172" y="7016061"/>
                </a:lnTo>
                <a:lnTo>
                  <a:pt x="0" y="7016061"/>
                </a:lnTo>
                <a:lnTo>
                  <a:pt x="0" y="0"/>
                </a:lnTo>
                <a:close/>
              </a:path>
            </a:pathLst>
          </a:custGeom>
          <a:blipFill>
            <a:blip r:embed="rId13"/>
            <a:stretch>
              <a:fillRect l="0" t="-1082" r="0" b="-1082"/>
            </a:stretch>
          </a:blipFill>
        </p:spPr>
      </p:sp>
      <p:sp>
        <p:nvSpPr>
          <p:cNvPr name="TextBox 21" id="21"/>
          <p:cNvSpPr txBox="true"/>
          <p:nvPr/>
        </p:nvSpPr>
        <p:spPr>
          <a:xfrm rot="0">
            <a:off x="1244600" y="1728098"/>
            <a:ext cx="3183255" cy="431800"/>
          </a:xfrm>
          <a:prstGeom prst="rect">
            <a:avLst/>
          </a:prstGeom>
        </p:spPr>
        <p:txBody>
          <a:bodyPr anchor="t" rtlCol="false" tIns="0" lIns="0" bIns="0" rIns="0">
            <a:spAutoFit/>
          </a:bodyPr>
          <a:lstStyle/>
          <a:p>
            <a:pPr algn="ctr">
              <a:lnSpc>
                <a:spcPts val="3499"/>
              </a:lnSpc>
              <a:spcBef>
                <a:spcPct val="0"/>
              </a:spcBef>
            </a:pPr>
            <a:r>
              <a:rPr lang="en-US" b="true" sz="2499">
                <a:solidFill>
                  <a:srgbClr val="1D1A1B"/>
                </a:solidFill>
                <a:latin typeface="Public Sans Bold"/>
                <a:ea typeface="Public Sans Bold"/>
                <a:cs typeface="Public Sans Bold"/>
                <a:sym typeface="Public Sans Bold"/>
              </a:rPr>
              <a:t>Nhu Cầu</a:t>
            </a:r>
            <a:r>
              <a:rPr lang="en-US" b="true" sz="2499">
                <a:solidFill>
                  <a:srgbClr val="1D1A1B"/>
                </a:solidFill>
                <a:latin typeface="Public Sans Bold"/>
                <a:ea typeface="Public Sans Bold"/>
                <a:cs typeface="Public Sans Bold"/>
                <a:sym typeface="Public Sans Bold"/>
              </a:rPr>
              <a:t> Khách Hàng</a:t>
            </a:r>
          </a:p>
        </p:txBody>
      </p:sp>
      <p:sp>
        <p:nvSpPr>
          <p:cNvPr name="TextBox 22" id="22"/>
          <p:cNvSpPr txBox="true"/>
          <p:nvPr/>
        </p:nvSpPr>
        <p:spPr>
          <a:xfrm rot="0">
            <a:off x="3576993" y="630167"/>
            <a:ext cx="11134015" cy="606426"/>
          </a:xfrm>
          <a:prstGeom prst="rect">
            <a:avLst/>
          </a:prstGeom>
        </p:spPr>
        <p:txBody>
          <a:bodyPr anchor="t" rtlCol="false" tIns="0" lIns="0" bIns="0" rIns="0">
            <a:spAutoFit/>
          </a:bodyPr>
          <a:lstStyle/>
          <a:p>
            <a:pPr algn="ctr">
              <a:lnSpc>
                <a:spcPts val="4899"/>
              </a:lnSpc>
            </a:pPr>
            <a:r>
              <a:rPr lang="en-US" sz="3499" b="true">
                <a:solidFill>
                  <a:srgbClr val="1D1A1B"/>
                </a:solidFill>
                <a:latin typeface="Public Sans Bold"/>
                <a:ea typeface="Public Sans Bold"/>
                <a:cs typeface="Public Sans Bold"/>
                <a:sym typeface="Public Sans Bold"/>
              </a:rPr>
              <a:t>Tổng kết</a:t>
            </a:r>
          </a:p>
        </p:txBody>
      </p:sp>
    </p:spTree>
  </p:cSld>
  <p:clrMapOvr>
    <a:masterClrMapping/>
  </p:clrMapOvr>
</p:sld>
</file>

<file path=ppt/slides/slide9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DAGne3P4Cb4</dc:identifier>
  <dcterms:modified xsi:type="dcterms:W3CDTF">2011-08-01T06:04:30Z</dcterms:modified>
  <cp:revision>1</cp:revision>
  <dc:title>Project Proposal</dc:title>
</cp:coreProperties>
</file>